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371" r:id="rId2"/>
    <p:sldId id="372" r:id="rId3"/>
    <p:sldId id="353" r:id="rId4"/>
    <p:sldId id="362" r:id="rId5"/>
    <p:sldId id="363" r:id="rId6"/>
    <p:sldId id="370" r:id="rId7"/>
    <p:sldId id="354" r:id="rId8"/>
    <p:sldId id="361" r:id="rId9"/>
    <p:sldId id="364" r:id="rId10"/>
    <p:sldId id="358" r:id="rId11"/>
    <p:sldId id="369" r:id="rId12"/>
    <p:sldId id="35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62" autoAdjust="0"/>
    <p:restoredTop sz="93445" autoAdjust="0"/>
  </p:normalViewPr>
  <p:slideViewPr>
    <p:cSldViewPr>
      <p:cViewPr>
        <p:scale>
          <a:sx n="100" d="100"/>
          <a:sy n="100" d="100"/>
        </p:scale>
        <p:origin x="-306" y="12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27FC48-F776-49C8-B46D-BAD2B6539C41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710B6D2-3C33-4F99-9100-ACA731FCBF72}">
      <dgm:prSet phldrT="[Text]" custT="1"/>
      <dgm:spPr/>
      <dgm:t>
        <a:bodyPr/>
        <a:lstStyle/>
        <a:p>
          <a:r>
            <a:rPr lang="en-GB" sz="2000" b="1" dirty="0" smtClean="0"/>
            <a:t>Political Governance</a:t>
          </a:r>
          <a:endParaRPr lang="en-GB" sz="2000" b="1" dirty="0"/>
        </a:p>
      </dgm:t>
    </dgm:pt>
    <dgm:pt modelId="{B2F779B6-76A3-4114-984E-242547DFF86E}" type="parTrans" cxnId="{64245A4A-7592-4362-94C9-775C35C931D0}">
      <dgm:prSet/>
      <dgm:spPr/>
      <dgm:t>
        <a:bodyPr/>
        <a:lstStyle/>
        <a:p>
          <a:endParaRPr lang="en-GB"/>
        </a:p>
      </dgm:t>
    </dgm:pt>
    <dgm:pt modelId="{E333EF7D-C621-4DDB-8933-967ED1C123C2}" type="sibTrans" cxnId="{64245A4A-7592-4362-94C9-775C35C931D0}">
      <dgm:prSet/>
      <dgm:spPr/>
      <dgm:t>
        <a:bodyPr/>
        <a:lstStyle/>
        <a:p>
          <a:endParaRPr lang="en-GB"/>
        </a:p>
      </dgm:t>
    </dgm:pt>
    <dgm:pt modelId="{77801D03-F5DA-4C40-BE90-A2D3C9615897}">
      <dgm:prSet phldrT="[Text]" custT="1"/>
      <dgm:spPr/>
      <dgm:t>
        <a:bodyPr/>
        <a:lstStyle/>
        <a:p>
          <a:r>
            <a:rPr lang="en-GB" sz="2000" b="1" dirty="0" smtClean="0"/>
            <a:t>Socio-cultural and Economic </a:t>
          </a:r>
          <a:endParaRPr lang="en-GB" sz="2000" b="1" dirty="0"/>
        </a:p>
      </dgm:t>
    </dgm:pt>
    <dgm:pt modelId="{2D43C593-550D-4F1F-9B4C-AE78AA4BC2D4}" type="parTrans" cxnId="{084C0AC0-6766-45F8-BE63-203081B80D33}">
      <dgm:prSet/>
      <dgm:spPr/>
      <dgm:t>
        <a:bodyPr/>
        <a:lstStyle/>
        <a:p>
          <a:endParaRPr lang="en-GB"/>
        </a:p>
      </dgm:t>
    </dgm:pt>
    <dgm:pt modelId="{0D151CCC-2F63-4C22-A8FB-7914A80EFAE8}" type="sibTrans" cxnId="{084C0AC0-6766-45F8-BE63-203081B80D33}">
      <dgm:prSet/>
      <dgm:spPr/>
      <dgm:t>
        <a:bodyPr/>
        <a:lstStyle/>
        <a:p>
          <a:endParaRPr lang="en-GB"/>
        </a:p>
      </dgm:t>
    </dgm:pt>
    <dgm:pt modelId="{CFF26511-B1FF-4D38-A897-82AC8DD62F53}">
      <dgm:prSet phldrT="[Text]" custT="1"/>
      <dgm:spPr/>
      <dgm:t>
        <a:bodyPr/>
        <a:lstStyle/>
        <a:p>
          <a:r>
            <a:rPr lang="en-GB" sz="2000" b="1" dirty="0" smtClean="0"/>
            <a:t>Security and Judicial</a:t>
          </a:r>
          <a:endParaRPr lang="en-GB" sz="2000" b="1" dirty="0"/>
        </a:p>
      </dgm:t>
    </dgm:pt>
    <dgm:pt modelId="{99100405-7E40-49C7-85BA-B392B6779DAF}" type="parTrans" cxnId="{B382877E-C304-4F8C-9549-28D8D0506D7F}">
      <dgm:prSet/>
      <dgm:spPr/>
      <dgm:t>
        <a:bodyPr/>
        <a:lstStyle/>
        <a:p>
          <a:endParaRPr lang="en-GB"/>
        </a:p>
      </dgm:t>
    </dgm:pt>
    <dgm:pt modelId="{35D36315-7001-4696-BEAB-6BBF6A6701FC}" type="sibTrans" cxnId="{B382877E-C304-4F8C-9549-28D8D0506D7F}">
      <dgm:prSet/>
      <dgm:spPr/>
      <dgm:t>
        <a:bodyPr/>
        <a:lstStyle/>
        <a:p>
          <a:endParaRPr lang="en-GB"/>
        </a:p>
      </dgm:t>
    </dgm:pt>
    <dgm:pt modelId="{697D12B4-859B-45A4-BB8C-FD41B297C7FF}">
      <dgm:prSet phldrT="[Text]" custLinFactNeighborX="1989" custLinFactNeighborY="-870"/>
      <dgm:spPr/>
      <dgm:t>
        <a:bodyPr/>
        <a:lstStyle/>
        <a:p>
          <a:endParaRPr lang="en-GB"/>
        </a:p>
      </dgm:t>
    </dgm:pt>
    <dgm:pt modelId="{C3BA28A6-69F0-40DF-80B2-ED22DAA5F456}" type="parTrans" cxnId="{134AC92C-1B93-4E88-B70B-EC7BF0E72C82}">
      <dgm:prSet/>
      <dgm:spPr/>
      <dgm:t>
        <a:bodyPr/>
        <a:lstStyle/>
        <a:p>
          <a:endParaRPr lang="en-GB"/>
        </a:p>
      </dgm:t>
    </dgm:pt>
    <dgm:pt modelId="{906B1182-B57B-4A5A-A444-A2EA5D9E771A}" type="sibTrans" cxnId="{134AC92C-1B93-4E88-B70B-EC7BF0E72C82}">
      <dgm:prSet/>
      <dgm:spPr/>
      <dgm:t>
        <a:bodyPr/>
        <a:lstStyle/>
        <a:p>
          <a:endParaRPr lang="en-GB"/>
        </a:p>
      </dgm:t>
    </dgm:pt>
    <dgm:pt modelId="{DD0FDA41-DE0B-46DD-8099-295B17405981}" type="pres">
      <dgm:prSet presAssocID="{6B27FC48-F776-49C8-B46D-BAD2B6539C41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9192403-235D-4D26-9745-2BA89019EAF3}" type="pres">
      <dgm:prSet presAssocID="{4710B6D2-3C33-4F99-9100-ACA731FCBF72}" presName="gear1" presStyleLbl="node1" presStyleIdx="0" presStyleCnt="3" custScaleX="10907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D443D8D-B8CC-479B-9467-FECC8CF2782F}" type="pres">
      <dgm:prSet presAssocID="{4710B6D2-3C33-4F99-9100-ACA731FCBF72}" presName="gear1srcNode" presStyleLbl="node1" presStyleIdx="0" presStyleCnt="3"/>
      <dgm:spPr/>
      <dgm:t>
        <a:bodyPr/>
        <a:lstStyle/>
        <a:p>
          <a:endParaRPr lang="en-GB"/>
        </a:p>
      </dgm:t>
    </dgm:pt>
    <dgm:pt modelId="{7A885A2F-2D5E-47D6-8159-0A107866B56E}" type="pres">
      <dgm:prSet presAssocID="{4710B6D2-3C33-4F99-9100-ACA731FCBF72}" presName="gear1dstNode" presStyleLbl="node1" presStyleIdx="0" presStyleCnt="3"/>
      <dgm:spPr/>
      <dgm:t>
        <a:bodyPr/>
        <a:lstStyle/>
        <a:p>
          <a:endParaRPr lang="en-GB"/>
        </a:p>
      </dgm:t>
    </dgm:pt>
    <dgm:pt modelId="{519848D1-D5FC-46D9-9F88-52A2AD12CC12}" type="pres">
      <dgm:prSet presAssocID="{77801D03-F5DA-4C40-BE90-A2D3C9615897}" presName="gear2" presStyleLbl="node1" presStyleIdx="1" presStyleCnt="3" custScaleX="144668" custScaleY="11522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420533-B5FB-4B14-AF3A-50FA944D7FD2}" type="pres">
      <dgm:prSet presAssocID="{77801D03-F5DA-4C40-BE90-A2D3C9615897}" presName="gear2srcNode" presStyleLbl="node1" presStyleIdx="1" presStyleCnt="3"/>
      <dgm:spPr/>
      <dgm:t>
        <a:bodyPr/>
        <a:lstStyle/>
        <a:p>
          <a:endParaRPr lang="en-GB"/>
        </a:p>
      </dgm:t>
    </dgm:pt>
    <dgm:pt modelId="{5017641B-F1E0-4368-A4F9-B1511A959028}" type="pres">
      <dgm:prSet presAssocID="{77801D03-F5DA-4C40-BE90-A2D3C9615897}" presName="gear2dstNode" presStyleLbl="node1" presStyleIdx="1" presStyleCnt="3"/>
      <dgm:spPr/>
      <dgm:t>
        <a:bodyPr/>
        <a:lstStyle/>
        <a:p>
          <a:endParaRPr lang="en-GB"/>
        </a:p>
      </dgm:t>
    </dgm:pt>
    <dgm:pt modelId="{992E7CFD-FA54-448F-9654-9FB444B5963C}" type="pres">
      <dgm:prSet presAssocID="{CFF26511-B1FF-4D38-A897-82AC8DD62F53}" presName="gear3" presStyleLbl="node1" presStyleIdx="2" presStyleCnt="3" custScaleX="129895" custScaleY="125819" custLinFactNeighborX="5865" custLinFactNeighborY="-4668"/>
      <dgm:spPr/>
      <dgm:t>
        <a:bodyPr/>
        <a:lstStyle/>
        <a:p>
          <a:endParaRPr lang="en-GB"/>
        </a:p>
      </dgm:t>
    </dgm:pt>
    <dgm:pt modelId="{73C6C0EE-17DA-46C7-B745-D65175ED8D1F}" type="pres">
      <dgm:prSet presAssocID="{CFF26511-B1FF-4D38-A897-82AC8DD62F5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093A43A-B37E-4737-B229-38A35FEE530D}" type="pres">
      <dgm:prSet presAssocID="{CFF26511-B1FF-4D38-A897-82AC8DD62F53}" presName="gear3srcNode" presStyleLbl="node1" presStyleIdx="2" presStyleCnt="3"/>
      <dgm:spPr/>
      <dgm:t>
        <a:bodyPr/>
        <a:lstStyle/>
        <a:p>
          <a:endParaRPr lang="en-GB"/>
        </a:p>
      </dgm:t>
    </dgm:pt>
    <dgm:pt modelId="{36563749-A3B3-42B5-A383-54D0FF94CD90}" type="pres">
      <dgm:prSet presAssocID="{CFF26511-B1FF-4D38-A897-82AC8DD62F53}" presName="gear3dstNode" presStyleLbl="node1" presStyleIdx="2" presStyleCnt="3"/>
      <dgm:spPr/>
      <dgm:t>
        <a:bodyPr/>
        <a:lstStyle/>
        <a:p>
          <a:endParaRPr lang="en-GB"/>
        </a:p>
      </dgm:t>
    </dgm:pt>
    <dgm:pt modelId="{B1A33D15-C13D-4F36-AFF8-6D3F94EE583F}" type="pres">
      <dgm:prSet presAssocID="{E333EF7D-C621-4DDB-8933-967ED1C123C2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AE6C4767-5A42-45AA-8A6F-3129CD60FC7D}" type="pres">
      <dgm:prSet presAssocID="{0D151CCC-2F63-4C22-A8FB-7914A80EFAE8}" presName="connector2" presStyleLbl="sibTrans2D1" presStyleIdx="1" presStyleCnt="3"/>
      <dgm:spPr/>
      <dgm:t>
        <a:bodyPr/>
        <a:lstStyle/>
        <a:p>
          <a:endParaRPr lang="en-GB"/>
        </a:p>
      </dgm:t>
    </dgm:pt>
    <dgm:pt modelId="{3B7F6127-2A92-46A6-A1D7-E094F54CDA87}" type="pres">
      <dgm:prSet presAssocID="{35D36315-7001-4696-BEAB-6BBF6A6701FC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134AC92C-1B93-4E88-B70B-EC7BF0E72C82}" srcId="{6B27FC48-F776-49C8-B46D-BAD2B6539C41}" destId="{697D12B4-859B-45A4-BB8C-FD41B297C7FF}" srcOrd="3" destOrd="0" parTransId="{C3BA28A6-69F0-40DF-80B2-ED22DAA5F456}" sibTransId="{906B1182-B57B-4A5A-A444-A2EA5D9E771A}"/>
    <dgm:cxn modelId="{E199019C-9233-46B8-8660-B34B4B3CC520}" type="presOf" srcId="{77801D03-F5DA-4C40-BE90-A2D3C9615897}" destId="{519848D1-D5FC-46D9-9F88-52A2AD12CC12}" srcOrd="0" destOrd="0" presId="urn:microsoft.com/office/officeart/2005/8/layout/gear1"/>
    <dgm:cxn modelId="{5173FAF6-7517-4A03-B972-379EB25B7B4D}" type="presOf" srcId="{CFF26511-B1FF-4D38-A897-82AC8DD62F53}" destId="{73C6C0EE-17DA-46C7-B745-D65175ED8D1F}" srcOrd="1" destOrd="0" presId="urn:microsoft.com/office/officeart/2005/8/layout/gear1"/>
    <dgm:cxn modelId="{37808313-8E57-4CEA-9E3C-947E7CBF036C}" type="presOf" srcId="{35D36315-7001-4696-BEAB-6BBF6A6701FC}" destId="{3B7F6127-2A92-46A6-A1D7-E094F54CDA87}" srcOrd="0" destOrd="0" presId="urn:microsoft.com/office/officeart/2005/8/layout/gear1"/>
    <dgm:cxn modelId="{83BE8F46-1431-4759-9E98-CF2E33D59A73}" type="presOf" srcId="{0D151CCC-2F63-4C22-A8FB-7914A80EFAE8}" destId="{AE6C4767-5A42-45AA-8A6F-3129CD60FC7D}" srcOrd="0" destOrd="0" presId="urn:microsoft.com/office/officeart/2005/8/layout/gear1"/>
    <dgm:cxn modelId="{FA31FF50-C504-4126-8306-505DBEB106F7}" type="presOf" srcId="{6B27FC48-F776-49C8-B46D-BAD2B6539C41}" destId="{DD0FDA41-DE0B-46DD-8099-295B17405981}" srcOrd="0" destOrd="0" presId="urn:microsoft.com/office/officeart/2005/8/layout/gear1"/>
    <dgm:cxn modelId="{C4CD624C-39D8-4B39-9DAC-CABD26F8AB51}" type="presOf" srcId="{CFF26511-B1FF-4D38-A897-82AC8DD62F53}" destId="{0093A43A-B37E-4737-B229-38A35FEE530D}" srcOrd="2" destOrd="0" presId="urn:microsoft.com/office/officeart/2005/8/layout/gear1"/>
    <dgm:cxn modelId="{1DBBEAA6-9C35-4103-B49E-A0F30C2A40D5}" type="presOf" srcId="{4710B6D2-3C33-4F99-9100-ACA731FCBF72}" destId="{6D443D8D-B8CC-479B-9467-FECC8CF2782F}" srcOrd="1" destOrd="0" presId="urn:microsoft.com/office/officeart/2005/8/layout/gear1"/>
    <dgm:cxn modelId="{F3D7D4E8-FE31-4E57-8543-019C9E2A9361}" type="presOf" srcId="{77801D03-F5DA-4C40-BE90-A2D3C9615897}" destId="{5017641B-F1E0-4368-A4F9-B1511A959028}" srcOrd="2" destOrd="0" presId="urn:microsoft.com/office/officeart/2005/8/layout/gear1"/>
    <dgm:cxn modelId="{64245A4A-7592-4362-94C9-775C35C931D0}" srcId="{6B27FC48-F776-49C8-B46D-BAD2B6539C41}" destId="{4710B6D2-3C33-4F99-9100-ACA731FCBF72}" srcOrd="0" destOrd="0" parTransId="{B2F779B6-76A3-4114-984E-242547DFF86E}" sibTransId="{E333EF7D-C621-4DDB-8933-967ED1C123C2}"/>
    <dgm:cxn modelId="{084C0AC0-6766-45F8-BE63-203081B80D33}" srcId="{6B27FC48-F776-49C8-B46D-BAD2B6539C41}" destId="{77801D03-F5DA-4C40-BE90-A2D3C9615897}" srcOrd="1" destOrd="0" parTransId="{2D43C593-550D-4F1F-9B4C-AE78AA4BC2D4}" sibTransId="{0D151CCC-2F63-4C22-A8FB-7914A80EFAE8}"/>
    <dgm:cxn modelId="{C3C77D9A-531B-45CA-AB24-38D8ECE85753}" type="presOf" srcId="{CFF26511-B1FF-4D38-A897-82AC8DD62F53}" destId="{36563749-A3B3-42B5-A383-54D0FF94CD90}" srcOrd="3" destOrd="0" presId="urn:microsoft.com/office/officeart/2005/8/layout/gear1"/>
    <dgm:cxn modelId="{AF27770C-B308-4EEA-8732-DF8D3E59C2EA}" type="presOf" srcId="{E333EF7D-C621-4DDB-8933-967ED1C123C2}" destId="{B1A33D15-C13D-4F36-AFF8-6D3F94EE583F}" srcOrd="0" destOrd="0" presId="urn:microsoft.com/office/officeart/2005/8/layout/gear1"/>
    <dgm:cxn modelId="{D639DBC8-7FC0-4359-8C46-57D89BA1BCE9}" type="presOf" srcId="{4710B6D2-3C33-4F99-9100-ACA731FCBF72}" destId="{7A885A2F-2D5E-47D6-8159-0A107866B56E}" srcOrd="2" destOrd="0" presId="urn:microsoft.com/office/officeart/2005/8/layout/gear1"/>
    <dgm:cxn modelId="{5B70FBCB-5745-413F-8573-6557011FD14F}" type="presOf" srcId="{4710B6D2-3C33-4F99-9100-ACA731FCBF72}" destId="{39192403-235D-4D26-9745-2BA89019EAF3}" srcOrd="0" destOrd="0" presId="urn:microsoft.com/office/officeart/2005/8/layout/gear1"/>
    <dgm:cxn modelId="{32C07E8A-849E-4D46-8D37-EF6164B19362}" type="presOf" srcId="{CFF26511-B1FF-4D38-A897-82AC8DD62F53}" destId="{992E7CFD-FA54-448F-9654-9FB444B5963C}" srcOrd="0" destOrd="0" presId="urn:microsoft.com/office/officeart/2005/8/layout/gear1"/>
    <dgm:cxn modelId="{B382877E-C304-4F8C-9549-28D8D0506D7F}" srcId="{6B27FC48-F776-49C8-B46D-BAD2B6539C41}" destId="{CFF26511-B1FF-4D38-A897-82AC8DD62F53}" srcOrd="2" destOrd="0" parTransId="{99100405-7E40-49C7-85BA-B392B6779DAF}" sibTransId="{35D36315-7001-4696-BEAB-6BBF6A6701FC}"/>
    <dgm:cxn modelId="{00EA36F9-469B-4EA8-BD94-B01848CC659C}" type="presOf" srcId="{77801D03-F5DA-4C40-BE90-A2D3C9615897}" destId="{20420533-B5FB-4B14-AF3A-50FA944D7FD2}" srcOrd="1" destOrd="0" presId="urn:microsoft.com/office/officeart/2005/8/layout/gear1"/>
    <dgm:cxn modelId="{4380205B-3E6C-4172-B807-4798CC143C78}" type="presParOf" srcId="{DD0FDA41-DE0B-46DD-8099-295B17405981}" destId="{39192403-235D-4D26-9745-2BA89019EAF3}" srcOrd="0" destOrd="0" presId="urn:microsoft.com/office/officeart/2005/8/layout/gear1"/>
    <dgm:cxn modelId="{B76A226F-B4C9-4604-B226-5291337583AE}" type="presParOf" srcId="{DD0FDA41-DE0B-46DD-8099-295B17405981}" destId="{6D443D8D-B8CC-479B-9467-FECC8CF2782F}" srcOrd="1" destOrd="0" presId="urn:microsoft.com/office/officeart/2005/8/layout/gear1"/>
    <dgm:cxn modelId="{F35C07B0-AE0C-4EB7-8DEF-C24CFDC965AF}" type="presParOf" srcId="{DD0FDA41-DE0B-46DD-8099-295B17405981}" destId="{7A885A2F-2D5E-47D6-8159-0A107866B56E}" srcOrd="2" destOrd="0" presId="urn:microsoft.com/office/officeart/2005/8/layout/gear1"/>
    <dgm:cxn modelId="{78F2CDB6-76DB-4A3A-BAC9-483DE0E992AE}" type="presParOf" srcId="{DD0FDA41-DE0B-46DD-8099-295B17405981}" destId="{519848D1-D5FC-46D9-9F88-52A2AD12CC12}" srcOrd="3" destOrd="0" presId="urn:microsoft.com/office/officeart/2005/8/layout/gear1"/>
    <dgm:cxn modelId="{76DBC831-BD59-42EB-84ED-3AD3091F88B7}" type="presParOf" srcId="{DD0FDA41-DE0B-46DD-8099-295B17405981}" destId="{20420533-B5FB-4B14-AF3A-50FA944D7FD2}" srcOrd="4" destOrd="0" presId="urn:microsoft.com/office/officeart/2005/8/layout/gear1"/>
    <dgm:cxn modelId="{4E65732C-5061-4DE7-A159-D1B1CA2A80CE}" type="presParOf" srcId="{DD0FDA41-DE0B-46DD-8099-295B17405981}" destId="{5017641B-F1E0-4368-A4F9-B1511A959028}" srcOrd="5" destOrd="0" presId="urn:microsoft.com/office/officeart/2005/8/layout/gear1"/>
    <dgm:cxn modelId="{E04A9742-79E7-45FA-8F98-5B6241D84F9D}" type="presParOf" srcId="{DD0FDA41-DE0B-46DD-8099-295B17405981}" destId="{992E7CFD-FA54-448F-9654-9FB444B5963C}" srcOrd="6" destOrd="0" presId="urn:microsoft.com/office/officeart/2005/8/layout/gear1"/>
    <dgm:cxn modelId="{F5E80A58-AD38-4EE2-B8EA-AD14EAB93E1B}" type="presParOf" srcId="{DD0FDA41-DE0B-46DD-8099-295B17405981}" destId="{73C6C0EE-17DA-46C7-B745-D65175ED8D1F}" srcOrd="7" destOrd="0" presId="urn:microsoft.com/office/officeart/2005/8/layout/gear1"/>
    <dgm:cxn modelId="{037A3670-E04B-475A-B2F2-BB03CB681F20}" type="presParOf" srcId="{DD0FDA41-DE0B-46DD-8099-295B17405981}" destId="{0093A43A-B37E-4737-B229-38A35FEE530D}" srcOrd="8" destOrd="0" presId="urn:microsoft.com/office/officeart/2005/8/layout/gear1"/>
    <dgm:cxn modelId="{BAF62A1C-B373-4940-94D2-518643547D9D}" type="presParOf" srcId="{DD0FDA41-DE0B-46DD-8099-295B17405981}" destId="{36563749-A3B3-42B5-A383-54D0FF94CD90}" srcOrd="9" destOrd="0" presId="urn:microsoft.com/office/officeart/2005/8/layout/gear1"/>
    <dgm:cxn modelId="{3312B6C3-AE8C-48D2-BF4E-45D27D0FBC15}" type="presParOf" srcId="{DD0FDA41-DE0B-46DD-8099-295B17405981}" destId="{B1A33D15-C13D-4F36-AFF8-6D3F94EE583F}" srcOrd="10" destOrd="0" presId="urn:microsoft.com/office/officeart/2005/8/layout/gear1"/>
    <dgm:cxn modelId="{8936E5AD-4FB9-4F63-B43A-25FE58C7606B}" type="presParOf" srcId="{DD0FDA41-DE0B-46DD-8099-295B17405981}" destId="{AE6C4767-5A42-45AA-8A6F-3129CD60FC7D}" srcOrd="11" destOrd="0" presId="urn:microsoft.com/office/officeart/2005/8/layout/gear1"/>
    <dgm:cxn modelId="{A620D072-D005-4CAA-86DF-3B9FE9EA73FE}" type="presParOf" srcId="{DD0FDA41-DE0B-46DD-8099-295B17405981}" destId="{3B7F6127-2A92-46A6-A1D7-E094F54CDA8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263881-37C1-488A-9EF8-F8091C94190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36EE923-9F24-4F21-A8BB-DCDD2F2CB10B}">
      <dgm:prSet phldrT="[Text]"/>
      <dgm:spPr/>
      <dgm:t>
        <a:bodyPr/>
        <a:lstStyle/>
        <a:p>
          <a:r>
            <a:rPr lang="en-GB" dirty="0" smtClean="0"/>
            <a:t>Political Stability &amp; Security </a:t>
          </a:r>
          <a:endParaRPr lang="en-GB" dirty="0"/>
        </a:p>
      </dgm:t>
    </dgm:pt>
    <dgm:pt modelId="{1A285362-A008-4402-B9BC-394F2C3E8B4D}" type="parTrans" cxnId="{AB932DDE-974E-4563-8F82-45B945D54BA7}">
      <dgm:prSet/>
      <dgm:spPr/>
      <dgm:t>
        <a:bodyPr/>
        <a:lstStyle/>
        <a:p>
          <a:endParaRPr lang="en-GB"/>
        </a:p>
      </dgm:t>
    </dgm:pt>
    <dgm:pt modelId="{7E15D4EE-2A40-4B18-BCF9-5B7700A3C33A}" type="sibTrans" cxnId="{AB932DDE-974E-4563-8F82-45B945D54BA7}">
      <dgm:prSet/>
      <dgm:spPr/>
      <dgm:t>
        <a:bodyPr/>
        <a:lstStyle/>
        <a:p>
          <a:endParaRPr lang="en-GB"/>
        </a:p>
      </dgm:t>
    </dgm:pt>
    <dgm:pt modelId="{8CED7E98-D569-4BA3-A02A-E76E5F505F14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dirty="0" err="1" smtClean="0"/>
            <a:t>Ethnopolitical</a:t>
          </a:r>
          <a:r>
            <a:rPr lang="en-GB" dirty="0" smtClean="0"/>
            <a:t> competition</a:t>
          </a:r>
          <a:endParaRPr lang="en-GB" dirty="0" smtClean="0"/>
        </a:p>
      </dgm:t>
    </dgm:pt>
    <dgm:pt modelId="{41B96906-1EFF-4199-B123-F15474D0B08D}" type="parTrans" cxnId="{F8BBD766-C9BA-466C-99CB-79A6278CAB98}">
      <dgm:prSet/>
      <dgm:spPr/>
      <dgm:t>
        <a:bodyPr/>
        <a:lstStyle/>
        <a:p>
          <a:endParaRPr lang="en-GB"/>
        </a:p>
      </dgm:t>
    </dgm:pt>
    <dgm:pt modelId="{CBCE338C-D2F2-45A1-B802-2A1BC910EE3D}" type="sibTrans" cxnId="{F8BBD766-C9BA-466C-99CB-79A6278CAB98}">
      <dgm:prSet/>
      <dgm:spPr/>
      <dgm:t>
        <a:bodyPr/>
        <a:lstStyle/>
        <a:p>
          <a:endParaRPr lang="en-GB"/>
        </a:p>
      </dgm:t>
    </dgm:pt>
    <dgm:pt modelId="{E683F2F6-ADA4-44A1-BA4A-430F79D0184F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dirty="0" smtClean="0"/>
            <a:t>Political mobilizations </a:t>
          </a:r>
          <a:endParaRPr lang="en-GB" dirty="0" smtClean="0"/>
        </a:p>
        <a:p>
          <a:endParaRPr lang="en-GB" dirty="0"/>
        </a:p>
      </dgm:t>
    </dgm:pt>
    <dgm:pt modelId="{F99FD387-2B19-4EDB-ADBC-D0D929639F82}" type="parTrans" cxnId="{90B9BA9A-D5A7-462B-81C1-16C357D49B2D}">
      <dgm:prSet/>
      <dgm:spPr/>
      <dgm:t>
        <a:bodyPr/>
        <a:lstStyle/>
        <a:p>
          <a:endParaRPr lang="en-GB"/>
        </a:p>
      </dgm:t>
    </dgm:pt>
    <dgm:pt modelId="{C1EFC64D-A15F-4E57-BF46-2D5E113A641B}" type="sibTrans" cxnId="{90B9BA9A-D5A7-462B-81C1-16C357D49B2D}">
      <dgm:prSet/>
      <dgm:spPr/>
      <dgm:t>
        <a:bodyPr/>
        <a:lstStyle/>
        <a:p>
          <a:endParaRPr lang="en-GB"/>
        </a:p>
      </dgm:t>
    </dgm:pt>
    <dgm:pt modelId="{A99519EF-91B8-4FFA-ABF1-E544F60DF6F2}">
      <dgm:prSet phldrT="[Text]"/>
      <dgm:spPr/>
      <dgm:t>
        <a:bodyPr/>
        <a:lstStyle/>
        <a:p>
          <a:r>
            <a:rPr lang="en-GB" dirty="0" smtClean="0"/>
            <a:t>Consolidation &amp; fragmentation of political parties</a:t>
          </a:r>
          <a:endParaRPr lang="en-GB" dirty="0"/>
        </a:p>
      </dgm:t>
    </dgm:pt>
    <dgm:pt modelId="{D025FE89-76A0-4B9E-B204-0D74B00AB81D}" type="parTrans" cxnId="{40B5E84D-7C0C-4E64-B4E0-FFB51E395842}">
      <dgm:prSet/>
      <dgm:spPr/>
      <dgm:t>
        <a:bodyPr/>
        <a:lstStyle/>
        <a:p>
          <a:endParaRPr lang="en-GB"/>
        </a:p>
      </dgm:t>
    </dgm:pt>
    <dgm:pt modelId="{E2C9AF45-71B3-4476-81E3-E164BAE1EA75}" type="sibTrans" cxnId="{40B5E84D-7C0C-4E64-B4E0-FFB51E395842}">
      <dgm:prSet/>
      <dgm:spPr/>
      <dgm:t>
        <a:bodyPr/>
        <a:lstStyle/>
        <a:p>
          <a:endParaRPr lang="en-GB"/>
        </a:p>
      </dgm:t>
    </dgm:pt>
    <dgm:pt modelId="{D49A1657-3010-4C12-B174-692402F7439A}">
      <dgm:prSet phldrT="[Text]"/>
      <dgm:spPr/>
      <dgm:t>
        <a:bodyPr/>
        <a:lstStyle/>
        <a:p>
          <a:r>
            <a:rPr lang="en-GB" dirty="0" smtClean="0"/>
            <a:t>Supremacy Battles </a:t>
          </a:r>
          <a:endParaRPr lang="en-GB" dirty="0"/>
        </a:p>
      </dgm:t>
    </dgm:pt>
    <dgm:pt modelId="{E80962DE-D937-4675-AD40-F9B9C575F471}" type="parTrans" cxnId="{AC9371E3-E416-46D3-AF40-5DBF51A3216E}">
      <dgm:prSet/>
      <dgm:spPr/>
      <dgm:t>
        <a:bodyPr/>
        <a:lstStyle/>
        <a:p>
          <a:endParaRPr lang="en-GB"/>
        </a:p>
      </dgm:t>
    </dgm:pt>
    <dgm:pt modelId="{8E502725-9110-4331-B2B6-4B73F1599737}" type="sibTrans" cxnId="{AC9371E3-E416-46D3-AF40-5DBF51A3216E}">
      <dgm:prSet/>
      <dgm:spPr/>
      <dgm:t>
        <a:bodyPr/>
        <a:lstStyle/>
        <a:p>
          <a:endParaRPr lang="en-GB"/>
        </a:p>
      </dgm:t>
    </dgm:pt>
    <dgm:pt modelId="{54C196F9-34E1-4915-8B4A-16495007228F}">
      <dgm:prSet phldrT="[Text]"/>
      <dgm:spPr/>
      <dgm:t>
        <a:bodyPr/>
        <a:lstStyle/>
        <a:p>
          <a:r>
            <a:rPr lang="en-GB" dirty="0" smtClean="0"/>
            <a:t>Growing tensions and mistrust </a:t>
          </a:r>
          <a:endParaRPr lang="en-GB" dirty="0"/>
        </a:p>
      </dgm:t>
    </dgm:pt>
    <dgm:pt modelId="{B717FF11-530D-4E25-82F3-9C2EBDD57E8A}" type="parTrans" cxnId="{C67591FC-7BF3-4C11-BFC3-9A847025888B}">
      <dgm:prSet/>
      <dgm:spPr/>
      <dgm:t>
        <a:bodyPr/>
        <a:lstStyle/>
        <a:p>
          <a:endParaRPr lang="en-GB"/>
        </a:p>
      </dgm:t>
    </dgm:pt>
    <dgm:pt modelId="{53EA76B2-5A94-4A97-B91F-ABC1EC3E3C48}" type="sibTrans" cxnId="{C67591FC-7BF3-4C11-BFC3-9A847025888B}">
      <dgm:prSet/>
      <dgm:spPr/>
      <dgm:t>
        <a:bodyPr/>
        <a:lstStyle/>
        <a:p>
          <a:endParaRPr lang="en-GB"/>
        </a:p>
      </dgm:t>
    </dgm:pt>
    <dgm:pt modelId="{A817C498-51AE-48C7-9A8D-D137AA49EE64}">
      <dgm:prSet phldrT="[Text]"/>
      <dgm:spPr/>
      <dgm:t>
        <a:bodyPr/>
        <a:lstStyle/>
        <a:p>
          <a:r>
            <a:rPr lang="en-GB" dirty="0" smtClean="0"/>
            <a:t>Political Intolerance &amp; Hate Speech  </a:t>
          </a:r>
          <a:endParaRPr lang="en-GB" dirty="0"/>
        </a:p>
      </dgm:t>
    </dgm:pt>
    <dgm:pt modelId="{16D55026-7138-42B6-9761-082AEC0115FA}" type="parTrans" cxnId="{F89A6CC7-3FA3-4323-83A5-909751E51EE5}">
      <dgm:prSet/>
      <dgm:spPr/>
      <dgm:t>
        <a:bodyPr/>
        <a:lstStyle/>
        <a:p>
          <a:endParaRPr lang="en-GB"/>
        </a:p>
      </dgm:t>
    </dgm:pt>
    <dgm:pt modelId="{073C306B-1316-46A7-90C5-5F81CF655507}" type="sibTrans" cxnId="{F89A6CC7-3FA3-4323-83A5-909751E51EE5}">
      <dgm:prSet/>
      <dgm:spPr/>
      <dgm:t>
        <a:bodyPr/>
        <a:lstStyle/>
        <a:p>
          <a:endParaRPr lang="en-GB"/>
        </a:p>
      </dgm:t>
    </dgm:pt>
    <dgm:pt modelId="{6E59D9F5-D565-4593-AEDE-7ECB33B184E7}">
      <dgm:prSet phldrT="[Text]"/>
      <dgm:spPr/>
      <dgm:t>
        <a:bodyPr/>
        <a:lstStyle/>
        <a:p>
          <a:r>
            <a:rPr lang="en-GB" dirty="0" smtClean="0">
              <a:solidFill>
                <a:srgbClr val="FF0000"/>
              </a:solidFill>
            </a:rPr>
            <a:t>Polarized and toxic political environment </a:t>
          </a:r>
          <a:endParaRPr lang="en-GB" dirty="0">
            <a:solidFill>
              <a:srgbClr val="FF0000"/>
            </a:solidFill>
          </a:endParaRPr>
        </a:p>
      </dgm:t>
    </dgm:pt>
    <dgm:pt modelId="{743E273E-6CAC-4807-AAF7-B401BF6B846D}" type="parTrans" cxnId="{C0469FC6-1A6A-477D-B605-6BD1F5FDAEC8}">
      <dgm:prSet/>
      <dgm:spPr/>
      <dgm:t>
        <a:bodyPr/>
        <a:lstStyle/>
        <a:p>
          <a:endParaRPr lang="en-GB"/>
        </a:p>
      </dgm:t>
    </dgm:pt>
    <dgm:pt modelId="{6CB51DD8-FD18-4657-9F1E-9F2687375A3E}" type="sibTrans" cxnId="{C0469FC6-1A6A-477D-B605-6BD1F5FDAEC8}">
      <dgm:prSet/>
      <dgm:spPr/>
      <dgm:t>
        <a:bodyPr/>
        <a:lstStyle/>
        <a:p>
          <a:endParaRPr lang="en-GB"/>
        </a:p>
      </dgm:t>
    </dgm:pt>
    <dgm:pt modelId="{7575E4F7-2FCA-4ECD-806D-A4A1D762C112}" type="pres">
      <dgm:prSet presAssocID="{E8263881-37C1-488A-9EF8-F8091C94190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B352E7C7-7E2D-448F-98F4-168C2CF564E2}" type="pres">
      <dgm:prSet presAssocID="{036EE923-9F24-4F21-A8BB-DCDD2F2CB10B}" presName="horFlow" presStyleCnt="0"/>
      <dgm:spPr/>
    </dgm:pt>
    <dgm:pt modelId="{8220E59B-46E6-4CC2-95C2-C0D7982B11E4}" type="pres">
      <dgm:prSet presAssocID="{036EE923-9F24-4F21-A8BB-DCDD2F2CB10B}" presName="bigChev" presStyleLbl="node1" presStyleIdx="0" presStyleCnt="3"/>
      <dgm:spPr/>
      <dgm:t>
        <a:bodyPr/>
        <a:lstStyle/>
        <a:p>
          <a:endParaRPr lang="en-GB"/>
        </a:p>
      </dgm:t>
    </dgm:pt>
    <dgm:pt modelId="{D04B1361-5D3A-488F-AF3E-4A64DBB36F65}" type="pres">
      <dgm:prSet presAssocID="{41B96906-1EFF-4199-B123-F15474D0B08D}" presName="parTrans" presStyleCnt="0"/>
      <dgm:spPr/>
    </dgm:pt>
    <dgm:pt modelId="{D37139E7-C266-47E3-86DD-2C4A902B85CC}" type="pres">
      <dgm:prSet presAssocID="{8CED7E98-D569-4BA3-A02A-E76E5F505F14}" presName="node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876F42-D899-468D-8476-E502D714C8E8}" type="pres">
      <dgm:prSet presAssocID="{CBCE338C-D2F2-45A1-B802-2A1BC910EE3D}" presName="sibTrans" presStyleCnt="0"/>
      <dgm:spPr/>
    </dgm:pt>
    <dgm:pt modelId="{FDB527FE-94E2-44B9-B66D-4C2496EDFD79}" type="pres">
      <dgm:prSet presAssocID="{E683F2F6-ADA4-44A1-BA4A-430F79D0184F}" presName="node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71FAC91-4832-43D4-B9C4-90EE3C568BC5}" type="pres">
      <dgm:prSet presAssocID="{036EE923-9F24-4F21-A8BB-DCDD2F2CB10B}" presName="vSp" presStyleCnt="0"/>
      <dgm:spPr/>
    </dgm:pt>
    <dgm:pt modelId="{01717CBF-513C-474C-929E-B64ABB003A28}" type="pres">
      <dgm:prSet presAssocID="{A99519EF-91B8-4FFA-ABF1-E544F60DF6F2}" presName="horFlow" presStyleCnt="0"/>
      <dgm:spPr/>
    </dgm:pt>
    <dgm:pt modelId="{C6811B6D-03D3-423E-A1CB-C09425B8A858}" type="pres">
      <dgm:prSet presAssocID="{A99519EF-91B8-4FFA-ABF1-E544F60DF6F2}" presName="bigChev" presStyleLbl="node1" presStyleIdx="1" presStyleCnt="3"/>
      <dgm:spPr/>
      <dgm:t>
        <a:bodyPr/>
        <a:lstStyle/>
        <a:p>
          <a:endParaRPr lang="en-GB"/>
        </a:p>
      </dgm:t>
    </dgm:pt>
    <dgm:pt modelId="{2809B800-5C7F-4825-9A53-3646B5214B0B}" type="pres">
      <dgm:prSet presAssocID="{E80962DE-D937-4675-AD40-F9B9C575F471}" presName="parTrans" presStyleCnt="0"/>
      <dgm:spPr/>
    </dgm:pt>
    <dgm:pt modelId="{90198B30-3134-4EEE-A406-76D86DC125C1}" type="pres">
      <dgm:prSet presAssocID="{D49A1657-3010-4C12-B174-692402F7439A}" presName="node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F5A878-7595-4986-9DAF-D4B6B766BA43}" type="pres">
      <dgm:prSet presAssocID="{8E502725-9110-4331-B2B6-4B73F1599737}" presName="sibTrans" presStyleCnt="0"/>
      <dgm:spPr/>
    </dgm:pt>
    <dgm:pt modelId="{C631A207-AC96-47D5-8F0D-B801F41DC2CF}" type="pres">
      <dgm:prSet presAssocID="{54C196F9-34E1-4915-8B4A-16495007228F}" presName="node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0DF2461-CD78-476A-8651-18ACBBD7DA2B}" type="pres">
      <dgm:prSet presAssocID="{A99519EF-91B8-4FFA-ABF1-E544F60DF6F2}" presName="vSp" presStyleCnt="0"/>
      <dgm:spPr/>
    </dgm:pt>
    <dgm:pt modelId="{51B17ACD-34B1-4585-AD07-D9ECAC385B0D}" type="pres">
      <dgm:prSet presAssocID="{A817C498-51AE-48C7-9A8D-D137AA49EE64}" presName="horFlow" presStyleCnt="0"/>
      <dgm:spPr/>
    </dgm:pt>
    <dgm:pt modelId="{B583570B-CBF3-44B4-B5C5-876B16D0A708}" type="pres">
      <dgm:prSet presAssocID="{A817C498-51AE-48C7-9A8D-D137AA49EE64}" presName="bigChev" presStyleLbl="node1" presStyleIdx="2" presStyleCnt="3" custLinFactNeighborX="-15981" custLinFactNeighborY="2050"/>
      <dgm:spPr/>
      <dgm:t>
        <a:bodyPr/>
        <a:lstStyle/>
        <a:p>
          <a:endParaRPr lang="en-GB"/>
        </a:p>
      </dgm:t>
    </dgm:pt>
    <dgm:pt modelId="{39450965-B698-4ADD-B308-12A24B75EBA8}" type="pres">
      <dgm:prSet presAssocID="{743E273E-6CAC-4807-AAF7-B401BF6B846D}" presName="parTrans" presStyleCnt="0"/>
      <dgm:spPr/>
    </dgm:pt>
    <dgm:pt modelId="{8F73DF86-869E-476C-A3C9-0283E8C9ADBD}" type="pres">
      <dgm:prSet presAssocID="{6E59D9F5-D565-4593-AEDE-7ECB33B184E7}" presName="node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4C8ACD7-8277-423D-948E-B7BC5898BB72}" type="presOf" srcId="{036EE923-9F24-4F21-A8BB-DCDD2F2CB10B}" destId="{8220E59B-46E6-4CC2-95C2-C0D7982B11E4}" srcOrd="0" destOrd="0" presId="urn:microsoft.com/office/officeart/2005/8/layout/lProcess3"/>
    <dgm:cxn modelId="{33777896-859E-4D91-93D4-FBDCD70EE093}" type="presOf" srcId="{54C196F9-34E1-4915-8B4A-16495007228F}" destId="{C631A207-AC96-47D5-8F0D-B801F41DC2CF}" srcOrd="0" destOrd="0" presId="urn:microsoft.com/office/officeart/2005/8/layout/lProcess3"/>
    <dgm:cxn modelId="{95D5575B-BA00-4E74-8FCD-B0578B049075}" type="presOf" srcId="{D49A1657-3010-4C12-B174-692402F7439A}" destId="{90198B30-3134-4EEE-A406-76D86DC125C1}" srcOrd="0" destOrd="0" presId="urn:microsoft.com/office/officeart/2005/8/layout/lProcess3"/>
    <dgm:cxn modelId="{C67591FC-7BF3-4C11-BFC3-9A847025888B}" srcId="{A99519EF-91B8-4FFA-ABF1-E544F60DF6F2}" destId="{54C196F9-34E1-4915-8B4A-16495007228F}" srcOrd="1" destOrd="0" parTransId="{B717FF11-530D-4E25-82F3-9C2EBDD57E8A}" sibTransId="{53EA76B2-5A94-4A97-B91F-ABC1EC3E3C48}"/>
    <dgm:cxn modelId="{F3618960-2D0C-4751-B89C-99B5FDBE153A}" type="presOf" srcId="{8CED7E98-D569-4BA3-A02A-E76E5F505F14}" destId="{D37139E7-C266-47E3-86DD-2C4A902B85CC}" srcOrd="0" destOrd="0" presId="urn:microsoft.com/office/officeart/2005/8/layout/lProcess3"/>
    <dgm:cxn modelId="{3A69FA14-B9F4-45DF-831B-F766D1A0E0A0}" type="presOf" srcId="{A99519EF-91B8-4FFA-ABF1-E544F60DF6F2}" destId="{C6811B6D-03D3-423E-A1CB-C09425B8A858}" srcOrd="0" destOrd="0" presId="urn:microsoft.com/office/officeart/2005/8/layout/lProcess3"/>
    <dgm:cxn modelId="{C0469FC6-1A6A-477D-B605-6BD1F5FDAEC8}" srcId="{A817C498-51AE-48C7-9A8D-D137AA49EE64}" destId="{6E59D9F5-D565-4593-AEDE-7ECB33B184E7}" srcOrd="0" destOrd="0" parTransId="{743E273E-6CAC-4807-AAF7-B401BF6B846D}" sibTransId="{6CB51DD8-FD18-4657-9F1E-9F2687375A3E}"/>
    <dgm:cxn modelId="{90B9BA9A-D5A7-462B-81C1-16C357D49B2D}" srcId="{036EE923-9F24-4F21-A8BB-DCDD2F2CB10B}" destId="{E683F2F6-ADA4-44A1-BA4A-430F79D0184F}" srcOrd="1" destOrd="0" parTransId="{F99FD387-2B19-4EDB-ADBC-D0D929639F82}" sibTransId="{C1EFC64D-A15F-4E57-BF46-2D5E113A641B}"/>
    <dgm:cxn modelId="{F89A6CC7-3FA3-4323-83A5-909751E51EE5}" srcId="{E8263881-37C1-488A-9EF8-F8091C941902}" destId="{A817C498-51AE-48C7-9A8D-D137AA49EE64}" srcOrd="2" destOrd="0" parTransId="{16D55026-7138-42B6-9761-082AEC0115FA}" sibTransId="{073C306B-1316-46A7-90C5-5F81CF655507}"/>
    <dgm:cxn modelId="{AB932DDE-974E-4563-8F82-45B945D54BA7}" srcId="{E8263881-37C1-488A-9EF8-F8091C941902}" destId="{036EE923-9F24-4F21-A8BB-DCDD2F2CB10B}" srcOrd="0" destOrd="0" parTransId="{1A285362-A008-4402-B9BC-394F2C3E8B4D}" sibTransId="{7E15D4EE-2A40-4B18-BCF9-5B7700A3C33A}"/>
    <dgm:cxn modelId="{C0F2F402-F5A8-486C-B753-894D66F09F32}" type="presOf" srcId="{E8263881-37C1-488A-9EF8-F8091C941902}" destId="{7575E4F7-2FCA-4ECD-806D-A4A1D762C112}" srcOrd="0" destOrd="0" presId="urn:microsoft.com/office/officeart/2005/8/layout/lProcess3"/>
    <dgm:cxn modelId="{AC9371E3-E416-46D3-AF40-5DBF51A3216E}" srcId="{A99519EF-91B8-4FFA-ABF1-E544F60DF6F2}" destId="{D49A1657-3010-4C12-B174-692402F7439A}" srcOrd="0" destOrd="0" parTransId="{E80962DE-D937-4675-AD40-F9B9C575F471}" sibTransId="{8E502725-9110-4331-B2B6-4B73F1599737}"/>
    <dgm:cxn modelId="{B193CAC8-489D-474F-B550-A16DF6981261}" type="presOf" srcId="{6E59D9F5-D565-4593-AEDE-7ECB33B184E7}" destId="{8F73DF86-869E-476C-A3C9-0283E8C9ADBD}" srcOrd="0" destOrd="0" presId="urn:microsoft.com/office/officeart/2005/8/layout/lProcess3"/>
    <dgm:cxn modelId="{F8BBD766-C9BA-466C-99CB-79A6278CAB98}" srcId="{036EE923-9F24-4F21-A8BB-DCDD2F2CB10B}" destId="{8CED7E98-D569-4BA3-A02A-E76E5F505F14}" srcOrd="0" destOrd="0" parTransId="{41B96906-1EFF-4199-B123-F15474D0B08D}" sibTransId="{CBCE338C-D2F2-45A1-B802-2A1BC910EE3D}"/>
    <dgm:cxn modelId="{E0F78942-132B-4CEC-A2FE-DB447C143608}" type="presOf" srcId="{E683F2F6-ADA4-44A1-BA4A-430F79D0184F}" destId="{FDB527FE-94E2-44B9-B66D-4C2496EDFD79}" srcOrd="0" destOrd="0" presId="urn:microsoft.com/office/officeart/2005/8/layout/lProcess3"/>
    <dgm:cxn modelId="{AA4DC546-C8BC-4352-9EFB-4C30E166BB12}" type="presOf" srcId="{A817C498-51AE-48C7-9A8D-D137AA49EE64}" destId="{B583570B-CBF3-44B4-B5C5-876B16D0A708}" srcOrd="0" destOrd="0" presId="urn:microsoft.com/office/officeart/2005/8/layout/lProcess3"/>
    <dgm:cxn modelId="{40B5E84D-7C0C-4E64-B4E0-FFB51E395842}" srcId="{E8263881-37C1-488A-9EF8-F8091C941902}" destId="{A99519EF-91B8-4FFA-ABF1-E544F60DF6F2}" srcOrd="1" destOrd="0" parTransId="{D025FE89-76A0-4B9E-B204-0D74B00AB81D}" sibTransId="{E2C9AF45-71B3-4476-81E3-E164BAE1EA75}"/>
    <dgm:cxn modelId="{0124ABD0-A14B-4507-B365-D793371C4963}" type="presParOf" srcId="{7575E4F7-2FCA-4ECD-806D-A4A1D762C112}" destId="{B352E7C7-7E2D-448F-98F4-168C2CF564E2}" srcOrd="0" destOrd="0" presId="urn:microsoft.com/office/officeart/2005/8/layout/lProcess3"/>
    <dgm:cxn modelId="{FF33538D-61B8-4586-8F3C-B4EFC85378ED}" type="presParOf" srcId="{B352E7C7-7E2D-448F-98F4-168C2CF564E2}" destId="{8220E59B-46E6-4CC2-95C2-C0D7982B11E4}" srcOrd="0" destOrd="0" presId="urn:microsoft.com/office/officeart/2005/8/layout/lProcess3"/>
    <dgm:cxn modelId="{9788D37A-6437-4B3E-B421-177AE7EC0D7B}" type="presParOf" srcId="{B352E7C7-7E2D-448F-98F4-168C2CF564E2}" destId="{D04B1361-5D3A-488F-AF3E-4A64DBB36F65}" srcOrd="1" destOrd="0" presId="urn:microsoft.com/office/officeart/2005/8/layout/lProcess3"/>
    <dgm:cxn modelId="{D8BD0A0C-E8D0-48FF-8BA3-C741CCFA3DE7}" type="presParOf" srcId="{B352E7C7-7E2D-448F-98F4-168C2CF564E2}" destId="{D37139E7-C266-47E3-86DD-2C4A902B85CC}" srcOrd="2" destOrd="0" presId="urn:microsoft.com/office/officeart/2005/8/layout/lProcess3"/>
    <dgm:cxn modelId="{9D733769-9B4C-4E2D-95F4-F13FDAD1E2F6}" type="presParOf" srcId="{B352E7C7-7E2D-448F-98F4-168C2CF564E2}" destId="{69876F42-D899-468D-8476-E502D714C8E8}" srcOrd="3" destOrd="0" presId="urn:microsoft.com/office/officeart/2005/8/layout/lProcess3"/>
    <dgm:cxn modelId="{B2E3029D-CB8A-4495-A9BF-BD9003C70551}" type="presParOf" srcId="{B352E7C7-7E2D-448F-98F4-168C2CF564E2}" destId="{FDB527FE-94E2-44B9-B66D-4C2496EDFD79}" srcOrd="4" destOrd="0" presId="urn:microsoft.com/office/officeart/2005/8/layout/lProcess3"/>
    <dgm:cxn modelId="{8C8D9593-B678-4392-9241-6CE8F1EB5C0C}" type="presParOf" srcId="{7575E4F7-2FCA-4ECD-806D-A4A1D762C112}" destId="{D71FAC91-4832-43D4-B9C4-90EE3C568BC5}" srcOrd="1" destOrd="0" presId="urn:microsoft.com/office/officeart/2005/8/layout/lProcess3"/>
    <dgm:cxn modelId="{927A06F4-BDAD-4D88-BC30-66DEAFD4C9CD}" type="presParOf" srcId="{7575E4F7-2FCA-4ECD-806D-A4A1D762C112}" destId="{01717CBF-513C-474C-929E-B64ABB003A28}" srcOrd="2" destOrd="0" presId="urn:microsoft.com/office/officeart/2005/8/layout/lProcess3"/>
    <dgm:cxn modelId="{B9FF7AE5-7334-42E0-8DA2-E6FCCF6AEF40}" type="presParOf" srcId="{01717CBF-513C-474C-929E-B64ABB003A28}" destId="{C6811B6D-03D3-423E-A1CB-C09425B8A858}" srcOrd="0" destOrd="0" presId="urn:microsoft.com/office/officeart/2005/8/layout/lProcess3"/>
    <dgm:cxn modelId="{8EAA8DA0-75BF-491E-8954-1FC024A61901}" type="presParOf" srcId="{01717CBF-513C-474C-929E-B64ABB003A28}" destId="{2809B800-5C7F-4825-9A53-3646B5214B0B}" srcOrd="1" destOrd="0" presId="urn:microsoft.com/office/officeart/2005/8/layout/lProcess3"/>
    <dgm:cxn modelId="{1B50558F-5E42-49DE-AA50-7FECC0798119}" type="presParOf" srcId="{01717CBF-513C-474C-929E-B64ABB003A28}" destId="{90198B30-3134-4EEE-A406-76D86DC125C1}" srcOrd="2" destOrd="0" presId="urn:microsoft.com/office/officeart/2005/8/layout/lProcess3"/>
    <dgm:cxn modelId="{8B946000-CCB1-401C-87EB-BBD489A14E6E}" type="presParOf" srcId="{01717CBF-513C-474C-929E-B64ABB003A28}" destId="{A9F5A878-7595-4986-9DAF-D4B6B766BA43}" srcOrd="3" destOrd="0" presId="urn:microsoft.com/office/officeart/2005/8/layout/lProcess3"/>
    <dgm:cxn modelId="{A590F500-221F-48C4-BB27-C3D3BA8763D1}" type="presParOf" srcId="{01717CBF-513C-474C-929E-B64ABB003A28}" destId="{C631A207-AC96-47D5-8F0D-B801F41DC2CF}" srcOrd="4" destOrd="0" presId="urn:microsoft.com/office/officeart/2005/8/layout/lProcess3"/>
    <dgm:cxn modelId="{C6D69D4A-1CB7-4D80-909D-17417FF9BAE0}" type="presParOf" srcId="{7575E4F7-2FCA-4ECD-806D-A4A1D762C112}" destId="{90DF2461-CD78-476A-8651-18ACBBD7DA2B}" srcOrd="3" destOrd="0" presId="urn:microsoft.com/office/officeart/2005/8/layout/lProcess3"/>
    <dgm:cxn modelId="{08E116DE-FD9A-4EB7-95D3-BF9BF4E1CE9A}" type="presParOf" srcId="{7575E4F7-2FCA-4ECD-806D-A4A1D762C112}" destId="{51B17ACD-34B1-4585-AD07-D9ECAC385B0D}" srcOrd="4" destOrd="0" presId="urn:microsoft.com/office/officeart/2005/8/layout/lProcess3"/>
    <dgm:cxn modelId="{1A197099-0AA4-44DC-B417-43477E15C0A8}" type="presParOf" srcId="{51B17ACD-34B1-4585-AD07-D9ECAC385B0D}" destId="{B583570B-CBF3-44B4-B5C5-876B16D0A708}" srcOrd="0" destOrd="0" presId="urn:microsoft.com/office/officeart/2005/8/layout/lProcess3"/>
    <dgm:cxn modelId="{6EB64F08-1B1E-4283-AED6-60C4A9A883E8}" type="presParOf" srcId="{51B17ACD-34B1-4585-AD07-D9ECAC385B0D}" destId="{39450965-B698-4ADD-B308-12A24B75EBA8}" srcOrd="1" destOrd="0" presId="urn:microsoft.com/office/officeart/2005/8/layout/lProcess3"/>
    <dgm:cxn modelId="{694A9101-840F-4BC2-B657-0A62272691DA}" type="presParOf" srcId="{51B17ACD-34B1-4585-AD07-D9ECAC385B0D}" destId="{8F73DF86-869E-476C-A3C9-0283E8C9ADBD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192403-235D-4D26-9745-2BA89019EAF3}">
      <dsp:nvSpPr>
        <dsp:cNvPr id="0" name=""/>
        <dsp:cNvSpPr/>
      </dsp:nvSpPr>
      <dsp:spPr>
        <a:xfrm>
          <a:off x="3731030" y="2111243"/>
          <a:ext cx="2633253" cy="241419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Political Governance</a:t>
          </a:r>
          <a:endParaRPr lang="en-GB" sz="2000" b="1" kern="1200" dirty="0"/>
        </a:p>
      </dsp:txBody>
      <dsp:txXfrm>
        <a:off x="3731030" y="2111243"/>
        <a:ext cx="2633253" cy="2414190"/>
      </dsp:txXfrm>
    </dsp:sp>
    <dsp:sp modelId="{519848D1-D5FC-46D9-9F88-52A2AD12CC12}">
      <dsp:nvSpPr>
        <dsp:cNvPr id="0" name=""/>
        <dsp:cNvSpPr/>
      </dsp:nvSpPr>
      <dsp:spPr>
        <a:xfrm>
          <a:off x="2043807" y="1406976"/>
          <a:ext cx="2540044" cy="202305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Socio-cultural and Economic </a:t>
          </a:r>
          <a:endParaRPr lang="en-GB" sz="2000" b="1" kern="1200" dirty="0"/>
        </a:p>
      </dsp:txBody>
      <dsp:txXfrm>
        <a:off x="2043807" y="1406976"/>
        <a:ext cx="2540044" cy="2023056"/>
      </dsp:txXfrm>
    </dsp:sp>
    <dsp:sp modelId="{992E7CFD-FA54-448F-9654-9FB444B5963C}">
      <dsp:nvSpPr>
        <dsp:cNvPr id="0" name=""/>
        <dsp:cNvSpPr/>
      </dsp:nvSpPr>
      <dsp:spPr>
        <a:xfrm rot="20700000">
          <a:off x="3272952" y="120061"/>
          <a:ext cx="2260250" cy="2138799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Security and Judicial</a:t>
          </a:r>
          <a:endParaRPr lang="en-GB" sz="2000" b="1" kern="1200" dirty="0"/>
        </a:p>
      </dsp:txBody>
      <dsp:txXfrm>
        <a:off x="3775894" y="581959"/>
        <a:ext cx="1254365" cy="1215004"/>
      </dsp:txXfrm>
    </dsp:sp>
    <dsp:sp modelId="{B1A33D15-C13D-4F36-AFF8-6D3F94EE583F}">
      <dsp:nvSpPr>
        <dsp:cNvPr id="0" name=""/>
        <dsp:cNvSpPr/>
      </dsp:nvSpPr>
      <dsp:spPr>
        <a:xfrm>
          <a:off x="3657071" y="1745726"/>
          <a:ext cx="3090163" cy="3090163"/>
        </a:xfrm>
        <a:prstGeom prst="circularArrow">
          <a:avLst>
            <a:gd name="adj1" fmla="val 4687"/>
            <a:gd name="adj2" fmla="val 299029"/>
            <a:gd name="adj3" fmla="val 2520674"/>
            <a:gd name="adj4" fmla="val 15851599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C4767-5A42-45AA-8A6F-3129CD60FC7D}">
      <dsp:nvSpPr>
        <dsp:cNvPr id="0" name=""/>
        <dsp:cNvSpPr/>
      </dsp:nvSpPr>
      <dsp:spPr>
        <a:xfrm>
          <a:off x="2124998" y="1151292"/>
          <a:ext cx="2245197" cy="224519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7F6127-2A92-46A6-A1D7-E094F54CDA87}">
      <dsp:nvSpPr>
        <dsp:cNvPr id="0" name=""/>
        <dsp:cNvSpPr/>
      </dsp:nvSpPr>
      <dsp:spPr>
        <a:xfrm>
          <a:off x="3021432" y="-48336"/>
          <a:ext cx="2420774" cy="242077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20E59B-46E6-4CC2-95C2-C0D7982B11E4}">
      <dsp:nvSpPr>
        <dsp:cNvPr id="0" name=""/>
        <dsp:cNvSpPr/>
      </dsp:nvSpPr>
      <dsp:spPr>
        <a:xfrm>
          <a:off x="79801" y="1530"/>
          <a:ext cx="3343274" cy="13373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Political Stability &amp; Security </a:t>
          </a:r>
          <a:endParaRPr lang="en-GB" sz="2200" kern="1200" dirty="0"/>
        </a:p>
      </dsp:txBody>
      <dsp:txXfrm>
        <a:off x="79801" y="1530"/>
        <a:ext cx="3343274" cy="1337309"/>
      </dsp:txXfrm>
    </dsp:sp>
    <dsp:sp modelId="{D37139E7-C266-47E3-86DD-2C4A902B85CC}">
      <dsp:nvSpPr>
        <dsp:cNvPr id="0" name=""/>
        <dsp:cNvSpPr/>
      </dsp:nvSpPr>
      <dsp:spPr>
        <a:xfrm>
          <a:off x="2988450" y="115201"/>
          <a:ext cx="2774918" cy="11099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kern="1200" dirty="0" err="1" smtClean="0"/>
            <a:t>Ethnopolitical</a:t>
          </a:r>
          <a:r>
            <a:rPr lang="en-GB" sz="2000" kern="1200" dirty="0" smtClean="0"/>
            <a:t> competition</a:t>
          </a:r>
          <a:endParaRPr lang="en-GB" sz="2000" kern="1200" dirty="0" smtClean="0"/>
        </a:p>
      </dsp:txBody>
      <dsp:txXfrm>
        <a:off x="2988450" y="115201"/>
        <a:ext cx="2774918" cy="1109967"/>
      </dsp:txXfrm>
    </dsp:sp>
    <dsp:sp modelId="{FDB527FE-94E2-44B9-B66D-4C2496EDFD79}">
      <dsp:nvSpPr>
        <dsp:cNvPr id="0" name=""/>
        <dsp:cNvSpPr/>
      </dsp:nvSpPr>
      <dsp:spPr>
        <a:xfrm>
          <a:off x="5374880" y="115201"/>
          <a:ext cx="2774918" cy="11099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kern="1200" dirty="0" smtClean="0"/>
            <a:t>Political mobilizations </a:t>
          </a:r>
          <a:endParaRPr lang="en-GB" sz="2000" kern="1200" dirty="0" smtClean="0"/>
        </a:p>
        <a:p>
          <a:pPr lvl="0" algn="ctr">
            <a:spcBef>
              <a:spcPct val="0"/>
            </a:spcBef>
          </a:pPr>
          <a:endParaRPr lang="en-GB" sz="2000" kern="1200" dirty="0"/>
        </a:p>
      </dsp:txBody>
      <dsp:txXfrm>
        <a:off x="5374880" y="115201"/>
        <a:ext cx="2774918" cy="1109967"/>
      </dsp:txXfrm>
    </dsp:sp>
    <dsp:sp modelId="{C6811B6D-03D3-423E-A1CB-C09425B8A858}">
      <dsp:nvSpPr>
        <dsp:cNvPr id="0" name=""/>
        <dsp:cNvSpPr/>
      </dsp:nvSpPr>
      <dsp:spPr>
        <a:xfrm>
          <a:off x="79801" y="1526063"/>
          <a:ext cx="3343274" cy="13373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Consolidation &amp; fragmentation of political parties</a:t>
          </a:r>
          <a:endParaRPr lang="en-GB" sz="2200" kern="1200" dirty="0"/>
        </a:p>
      </dsp:txBody>
      <dsp:txXfrm>
        <a:off x="79801" y="1526063"/>
        <a:ext cx="3343274" cy="1337309"/>
      </dsp:txXfrm>
    </dsp:sp>
    <dsp:sp modelId="{90198B30-3134-4EEE-A406-76D86DC125C1}">
      <dsp:nvSpPr>
        <dsp:cNvPr id="0" name=""/>
        <dsp:cNvSpPr/>
      </dsp:nvSpPr>
      <dsp:spPr>
        <a:xfrm>
          <a:off x="2988450" y="1639734"/>
          <a:ext cx="2774918" cy="11099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Supremacy Battles </a:t>
          </a:r>
          <a:endParaRPr lang="en-GB" sz="2000" kern="1200" dirty="0"/>
        </a:p>
      </dsp:txBody>
      <dsp:txXfrm>
        <a:off x="2988450" y="1639734"/>
        <a:ext cx="2774918" cy="1109967"/>
      </dsp:txXfrm>
    </dsp:sp>
    <dsp:sp modelId="{C631A207-AC96-47D5-8F0D-B801F41DC2CF}">
      <dsp:nvSpPr>
        <dsp:cNvPr id="0" name=""/>
        <dsp:cNvSpPr/>
      </dsp:nvSpPr>
      <dsp:spPr>
        <a:xfrm>
          <a:off x="5374880" y="1639734"/>
          <a:ext cx="2774918" cy="11099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Growing tensions and mistrust </a:t>
          </a:r>
          <a:endParaRPr lang="en-GB" sz="2000" kern="1200" dirty="0"/>
        </a:p>
      </dsp:txBody>
      <dsp:txXfrm>
        <a:off x="5374880" y="1639734"/>
        <a:ext cx="2774918" cy="1109967"/>
      </dsp:txXfrm>
    </dsp:sp>
    <dsp:sp modelId="{B583570B-CBF3-44B4-B5C5-876B16D0A708}">
      <dsp:nvSpPr>
        <dsp:cNvPr id="0" name=""/>
        <dsp:cNvSpPr/>
      </dsp:nvSpPr>
      <dsp:spPr>
        <a:xfrm>
          <a:off x="10343" y="3052127"/>
          <a:ext cx="3343274" cy="13373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Political Intolerance &amp; Hate Speech  </a:t>
          </a:r>
          <a:endParaRPr lang="en-GB" sz="2200" kern="1200" dirty="0"/>
        </a:p>
      </dsp:txBody>
      <dsp:txXfrm>
        <a:off x="10343" y="3052127"/>
        <a:ext cx="3343274" cy="1337309"/>
      </dsp:txXfrm>
    </dsp:sp>
    <dsp:sp modelId="{8F73DF86-869E-476C-A3C9-0283E8C9ADBD}">
      <dsp:nvSpPr>
        <dsp:cNvPr id="0" name=""/>
        <dsp:cNvSpPr/>
      </dsp:nvSpPr>
      <dsp:spPr>
        <a:xfrm>
          <a:off x="2988450" y="3164268"/>
          <a:ext cx="2774918" cy="11099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rgbClr val="FF0000"/>
              </a:solidFill>
            </a:rPr>
            <a:t>Polarized and toxic political environment </a:t>
          </a:r>
          <a:endParaRPr lang="en-GB" sz="2000" kern="1200" dirty="0">
            <a:solidFill>
              <a:srgbClr val="FF0000"/>
            </a:solidFill>
          </a:endParaRPr>
        </a:p>
      </dsp:txBody>
      <dsp:txXfrm>
        <a:off x="2988450" y="3164268"/>
        <a:ext cx="2774918" cy="11099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B40558D-8269-46AB-9FC6-5FF483F4FDA3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EE5C77-6904-40E3-BCDF-0C32BDFA65B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5E01C-4555-4919-8249-060923BF615D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0BDBE-0832-44B8-B2C0-EDD45497701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80254-502E-4556-B814-1A63A5E0DC5D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8ECC2-1B8A-47D3-8E27-5288D601CBE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1F8BE-6DE8-4B76-9F3C-E4CB6CAA54B1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9F669-16E8-41D5-A72F-DC19C0072E8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50C7A-4C7D-454C-BA08-61380661D7DC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0C36B-1758-4CB4-A899-53CDFCAF5B0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72946-33AF-43AF-8921-B325A4F331EB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7E44E-FA03-4B6F-99F0-20DA97EF530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F83BC-336C-419A-8ABD-C1EFC265BE88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7A3B6-059C-4F72-88CD-3C460FFE21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80234-3439-4AFA-AA71-8CEF6852E18C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AB84B-EB23-4666-B5C6-867D2C25EE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AC80-1632-46DC-86EF-56002CB99AA6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695AC-C625-4EAC-8861-0CA79BBBEFF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2FE32-C028-48D6-A7CE-43DE3484E7EF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0F202-32A9-4200-AE03-444446BE009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EB421-507C-4E84-876C-62A79E2C3A36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41884-37B1-41D3-AD5B-BB2EEDC3070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3CCF1-C975-47D7-92D6-90A1E906B2D7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77DED-1FB9-49B4-BD35-16F82EF667A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2B38747-2AF5-4C7D-ABF2-B20B6B31019F}" type="datetimeFigureOut">
              <a:rPr lang="en-GB"/>
              <a:pPr>
                <a:defRPr/>
              </a:pPr>
              <a:t>17/02/2016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06F1761-A9D9-4C8E-80D4-AD18DA466F9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7" r:id="rId1"/>
    <p:sldLayoutId id="2147484379" r:id="rId2"/>
    <p:sldLayoutId id="2147484388" r:id="rId3"/>
    <p:sldLayoutId id="2147484380" r:id="rId4"/>
    <p:sldLayoutId id="2147484381" r:id="rId5"/>
    <p:sldLayoutId id="2147484382" r:id="rId6"/>
    <p:sldLayoutId id="2147484383" r:id="rId7"/>
    <p:sldLayoutId id="2147484384" r:id="rId8"/>
    <p:sldLayoutId id="2147484389" r:id="rId9"/>
    <p:sldLayoutId id="2147484385" r:id="rId10"/>
    <p:sldLayoutId id="2147484386" r:id="rId11"/>
  </p:sldLayoutIdLst>
  <p:transition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ohesion.or.ke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A Situational Analysis of the Status of Cohesion in Kenya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34200" cy="1524000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en-US" sz="74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Roba </a:t>
            </a:r>
            <a:r>
              <a:rPr lang="en-US" sz="74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D. </a:t>
            </a:r>
            <a:r>
              <a:rPr lang="en-US" sz="74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Sharamo, PhD</a:t>
            </a:r>
            <a:endParaRPr lang="en-US" sz="7400" b="1" dirty="0" smtClean="0">
              <a:solidFill>
                <a:srgbClr val="0070C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en-US" sz="74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Commissioner</a:t>
            </a:r>
          </a:p>
          <a:p>
            <a:pPr algn="ctr"/>
            <a:r>
              <a:rPr lang="en-US" sz="74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NCIC</a:t>
            </a:r>
          </a:p>
          <a:p>
            <a:r>
              <a:rPr lang="en-US" dirty="0" smtClean="0">
                <a:latin typeface="+mj-lt"/>
              </a:rPr>
              <a:t>Dr. Roba D. Sharamo</a:t>
            </a:r>
          </a:p>
          <a:p>
            <a:r>
              <a:rPr lang="en-US" dirty="0" smtClean="0">
                <a:latin typeface="+mj-lt"/>
              </a:rPr>
              <a:t>Commissioner</a:t>
            </a:r>
          </a:p>
          <a:p>
            <a:r>
              <a:rPr lang="en-US" dirty="0" smtClean="0">
                <a:latin typeface="+mj-lt"/>
              </a:rPr>
              <a:t>Nati</a:t>
            </a:r>
            <a:r>
              <a:rPr lang="en-US" dirty="0" smtClean="0"/>
              <a:t>onal Cohesion and Integration Commission</a:t>
            </a:r>
            <a:endParaRPr lang="en-US" dirty="0"/>
          </a:p>
        </p:txBody>
      </p:sp>
      <p:pic>
        <p:nvPicPr>
          <p:cNvPr id="4" name="Picture 3" descr="National Cohesion &amp; Integration Commission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04800"/>
            <a:ext cx="2286000" cy="1499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9552" y="6021288"/>
            <a:ext cx="3048000" cy="365125"/>
          </a:xfrm>
        </p:spPr>
        <p:txBody>
          <a:bodyPr/>
          <a:lstStyle/>
          <a:p>
            <a:r>
              <a:rPr lang="en-US" sz="1800" b="1" dirty="0" smtClean="0">
                <a:solidFill>
                  <a:srgbClr val="0070C0"/>
                </a:solidFill>
                <a:latin typeface="+mj-lt"/>
              </a:rPr>
              <a:t>17th FEBRUARY 2016</a:t>
            </a:r>
            <a:endParaRPr lang="en-US" sz="18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05400" y="6019800"/>
            <a:ext cx="3581400" cy="701675"/>
          </a:xfrm>
        </p:spPr>
        <p:txBody>
          <a:bodyPr/>
          <a:lstStyle/>
          <a:p>
            <a:pPr algn="ctr"/>
            <a:r>
              <a:rPr lang="en-US" sz="1800" b="1" dirty="0" smtClean="0">
                <a:solidFill>
                  <a:srgbClr val="0070C0"/>
                </a:solidFill>
                <a:latin typeface="+mj-lt"/>
              </a:rPr>
              <a:t>NCIC DONOR ROUNDTABLE  SERENA HOTEL, NAIROBI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r>
              <a:rPr lang="en-GB" sz="4000" b="1" dirty="0" smtClean="0">
                <a:solidFill>
                  <a:srgbClr val="0070C0"/>
                </a:solidFill>
              </a:rPr>
              <a:t/>
            </a:r>
            <a:br>
              <a:rPr lang="en-GB" sz="4000" b="1" dirty="0" smtClean="0">
                <a:solidFill>
                  <a:srgbClr val="0070C0"/>
                </a:solidFill>
              </a:rPr>
            </a:br>
            <a:r>
              <a:rPr lang="en-GB" sz="4000" b="1" dirty="0" smtClean="0">
                <a:solidFill>
                  <a:srgbClr val="0070C0"/>
                </a:solidFill>
              </a:rPr>
              <a:t/>
            </a:r>
            <a:br>
              <a:rPr lang="en-GB" sz="4000" b="1" dirty="0" smtClean="0">
                <a:solidFill>
                  <a:srgbClr val="0070C0"/>
                </a:solidFill>
              </a:rPr>
            </a:br>
            <a:r>
              <a:rPr lang="en-GB" sz="4000" b="1" dirty="0" smtClean="0">
                <a:solidFill>
                  <a:srgbClr val="0070C0"/>
                </a:solidFill>
              </a:rPr>
              <a:t/>
            </a:r>
            <a:br>
              <a:rPr lang="en-GB" sz="4000" b="1" dirty="0" smtClean="0">
                <a:solidFill>
                  <a:srgbClr val="0070C0"/>
                </a:solidFill>
              </a:rPr>
            </a:br>
            <a:r>
              <a:rPr lang="en-GB" sz="4000" b="1" dirty="0" smtClean="0">
                <a:solidFill>
                  <a:srgbClr val="0070C0"/>
                </a:solidFill>
              </a:rPr>
              <a:t/>
            </a:r>
            <a:br>
              <a:rPr lang="en-GB" sz="4000" b="1" dirty="0" smtClean="0">
                <a:solidFill>
                  <a:srgbClr val="0070C0"/>
                </a:solidFill>
              </a:rPr>
            </a:br>
            <a:r>
              <a:rPr lang="en-GB" sz="4000" b="1" dirty="0" smtClean="0">
                <a:solidFill>
                  <a:srgbClr val="0070C0"/>
                </a:solidFill>
              </a:rPr>
              <a:t>ACHIEVEMENTS: SUCCESS STORIES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075240" cy="544522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Demystified Ethnicity –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opened up constructive debates and dialogue on issues of ethnicity, tribalism and negative stereotypes.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Contributed to legal and legislative reform –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infused cohesion and integration principles into the review and formulation of bills and policies. </a:t>
            </a:r>
            <a:r>
              <a:rPr lang="en-US" sz="20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checklist developed.</a:t>
            </a:r>
            <a:endParaRPr lang="en-GB" sz="20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Promoted accountability for inclusion, non-discrimination and diversity-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ethnic audits </a:t>
            </a:r>
            <a:r>
              <a:rPr lang="en-US" sz="20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reduced ethnic, religious and race discrimination in public service. </a:t>
            </a:r>
          </a:p>
          <a:p>
            <a:pPr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Shaped Discourse and Influencing Policy –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influenced KICD to include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national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values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into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school curriculums;  Audits  enabled Counties to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inclusive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in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recruitments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 and influenced MOI to offer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Amnesty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to radicalized youth.</a:t>
            </a:r>
            <a:endParaRPr lang="en-GB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National values and Peace Messaging -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Amani</a:t>
            </a:r>
            <a:r>
              <a:rPr lang="en-US" sz="20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(peace) clubs, established in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1,000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schools across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counties; and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300,000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pupils sensitized and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760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teachers trained.</a:t>
            </a:r>
          </a:p>
          <a:p>
            <a:pPr>
              <a:buNone/>
            </a:pPr>
            <a:endParaRPr lang="en-GB" sz="1400" dirty="0" smtClean="0">
              <a:solidFill>
                <a:srgbClr val="0070C0"/>
              </a:solidFill>
            </a:endParaRPr>
          </a:p>
          <a:p>
            <a:pPr lvl="0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sz="4000" b="1" dirty="0" err="1" smtClean="0">
                <a:solidFill>
                  <a:srgbClr val="0070C0"/>
                </a:solidFill>
              </a:rPr>
              <a:t>Contd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544616"/>
          </a:xfrm>
        </p:spPr>
        <p:txBody>
          <a:bodyPr/>
          <a:lstStyle/>
          <a:p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Peacebuildling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and Reconciliation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-  a peaceful referendum (2010) and 2013 elections; prevented and mediated inter-communal conflicts in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15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counties resulting in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peace accords/resolutions.  </a:t>
            </a:r>
          </a:p>
          <a:p>
            <a:pPr lvl="0"/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Popularized Negotiated Democracy model in 2013 Elections </a:t>
            </a:r>
            <a:endParaRPr lang="en-US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Provided leadership in Dealing with the Past  - NCIC provided leadership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 TJRC Report’s  implementation . </a:t>
            </a:r>
            <a:endParaRPr lang="en-GB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Promoted compliance and enforcement of hate speech laws –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persons investigated and recommended to DPP for prosecution; realized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convictions and issued several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cessation notices.</a:t>
            </a:r>
            <a:endParaRPr lang="en-US"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Trained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400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police officers and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….judicial officers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 hate speech and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provided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350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voice recorders to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police. </a:t>
            </a:r>
            <a:endParaRPr lang="en-US"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70%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reduction of hate speech in 2013 compared to 2007 elections. 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Greater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deterrence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 public demands on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NCIC.</a:t>
            </a:r>
            <a:endParaRPr lang="en-GB"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76064"/>
          </a:xfrm>
        </p:spPr>
        <p:txBody>
          <a:bodyPr/>
          <a:lstStyle/>
          <a:p>
            <a:r>
              <a:rPr lang="en-GB" sz="4400" b="1" dirty="0" smtClean="0">
                <a:solidFill>
                  <a:srgbClr val="0070C0"/>
                </a:solidFill>
              </a:rPr>
              <a:t>CHALLENGES &amp; LESSONS LEARNT </a:t>
            </a:r>
            <a:endParaRPr lang="en-GB" sz="4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5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Social cohesion is a complex process </a:t>
            </a:r>
          </a:p>
          <a:p>
            <a:pPr>
              <a:buFont typeface="Wingdings" pitchFamily="2" charset="2"/>
              <a:buChar char="v"/>
            </a:pP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Sustained political will key determinant </a:t>
            </a:r>
          </a:p>
          <a:p>
            <a:pPr>
              <a:buFont typeface="Wingdings" pitchFamily="2" charset="2"/>
              <a:buChar char="v"/>
            </a:pP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Greater institutional financial and technical capacity and presence at county levels</a:t>
            </a:r>
            <a:endParaRPr lang="en-GB" sz="2500" b="1" dirty="0" smtClean="0">
              <a:solidFill>
                <a:srgbClr val="0070C0"/>
              </a:solidFill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Strategic partnerships &amp; networks - </a:t>
            </a: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generate </a:t>
            </a: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technical and financial resources – enhance NCIC’s effectiveness and realization of the Mandate</a:t>
            </a:r>
          </a:p>
          <a:p>
            <a:pPr>
              <a:buFont typeface="Wingdings" pitchFamily="2" charset="2"/>
              <a:buChar char="v"/>
            </a:pP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Cooperation &amp; co-ordination between state and non-state actors and communities </a:t>
            </a:r>
          </a:p>
          <a:p>
            <a:pPr>
              <a:buFont typeface="Wingdings" pitchFamily="2" charset="2"/>
              <a:buChar char="v"/>
            </a:pP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The need to revise NCI Act and align it to the Constitution &amp; give Commission 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more teeth to bite!  </a:t>
            </a:r>
          </a:p>
          <a:p>
            <a:pPr>
              <a:buNone/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 smtClean="0">
                <a:solidFill>
                  <a:srgbClr val="0070C0"/>
                </a:solidFill>
              </a:rPr>
              <a:t>Wheels of Social Cohesion &amp; Integration</a:t>
            </a:r>
            <a:endParaRPr lang="en-GB" sz="44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GB" sz="4400" b="1" dirty="0" smtClean="0">
                <a:solidFill>
                  <a:srgbClr val="0070C0"/>
                </a:solidFill>
              </a:rPr>
              <a:t>Political Landscape</a:t>
            </a:r>
            <a:endParaRPr lang="en-GB" sz="44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556792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19894"/>
          </a:xfrm>
        </p:spPr>
        <p:txBody>
          <a:bodyPr/>
          <a:lstStyle/>
          <a:p>
            <a:r>
              <a:rPr lang="en-GB" sz="4400" dirty="0" smtClean="0">
                <a:solidFill>
                  <a:srgbClr val="0070C0"/>
                </a:solidFill>
              </a:rPr>
              <a:t>Political Dynamics</a:t>
            </a:r>
            <a:endParaRPr lang="en-GB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805264"/>
          </a:xfrm>
        </p:spPr>
        <p:txBody>
          <a:bodyPr/>
          <a:lstStyle/>
          <a:p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General political stability, security and infrastructural expansions</a:t>
            </a:r>
          </a:p>
          <a:p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National </a:t>
            </a:r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social cohesion temperature: </a:t>
            </a:r>
            <a:r>
              <a:rPr lang="en-GB" sz="2500" b="1" dirty="0" smtClean="0">
                <a:solidFill>
                  <a:srgbClr val="FF0000"/>
                </a:solidFill>
                <a:latin typeface="+mj-lt"/>
              </a:rPr>
              <a:t>56% </a:t>
            </a:r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(Social Cohesion Index, NCIC 2014) – </a:t>
            </a:r>
            <a:r>
              <a:rPr lang="en-GB" sz="2500" b="1" dirty="0" smtClean="0">
                <a:solidFill>
                  <a:srgbClr val="FF0000"/>
                </a:solidFill>
                <a:latin typeface="+mj-lt"/>
              </a:rPr>
              <a:t>reveals a divided Nation</a:t>
            </a:r>
          </a:p>
          <a:p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Ethnic nostalgia of 2013 elections</a:t>
            </a:r>
          </a:p>
          <a:p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Presidency as the Ultimate Prize &amp; Manifested focus on August 2017 – Jubilee </a:t>
            </a:r>
            <a:r>
              <a:rPr lang="en-GB" sz="2500" b="1" dirty="0" err="1" smtClean="0">
                <a:solidFill>
                  <a:srgbClr val="0070C0"/>
                </a:solidFill>
                <a:latin typeface="+mj-lt"/>
              </a:rPr>
              <a:t>vs</a:t>
            </a:r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 CORD (perception </a:t>
            </a:r>
            <a:r>
              <a:rPr lang="en-GB" sz="2500" b="1" smtClean="0">
                <a:solidFill>
                  <a:srgbClr val="0070C0"/>
                </a:solidFill>
                <a:latin typeface="+mj-lt"/>
              </a:rPr>
              <a:t>of </a:t>
            </a:r>
            <a:r>
              <a:rPr lang="en-GB" sz="2500" b="1" smtClean="0">
                <a:solidFill>
                  <a:srgbClr val="FF0000"/>
                </a:solidFill>
                <a:latin typeface="+mj-lt"/>
              </a:rPr>
              <a:t>last</a:t>
            </a:r>
            <a:r>
              <a:rPr lang="en-GB" sz="2500" b="1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500" b="1" dirty="0" smtClean="0">
                <a:solidFill>
                  <a:srgbClr val="FF0000"/>
                </a:solidFill>
                <a:latin typeface="+mj-lt"/>
              </a:rPr>
              <a:t>silver bullet for Hon </a:t>
            </a:r>
            <a:r>
              <a:rPr lang="en-GB" sz="2500" b="1" dirty="0" err="1" smtClean="0">
                <a:solidFill>
                  <a:srgbClr val="FF0000"/>
                </a:solidFill>
                <a:latin typeface="+mj-lt"/>
              </a:rPr>
              <a:t>Odinga</a:t>
            </a:r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) </a:t>
            </a:r>
          </a:p>
          <a:p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Heightened p</a:t>
            </a:r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olitical </a:t>
            </a:r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mobilization – </a:t>
            </a:r>
            <a:r>
              <a:rPr lang="en-GB" sz="2500" b="1" i="1" dirty="0" smtClean="0">
                <a:solidFill>
                  <a:srgbClr val="FF0000"/>
                </a:solidFill>
                <a:latin typeface="+mj-lt"/>
              </a:rPr>
              <a:t>Tyranny of Numbers in equal measure?</a:t>
            </a:r>
          </a:p>
          <a:p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Allegations of biased </a:t>
            </a:r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IDs issuance &amp; voter registration</a:t>
            </a:r>
            <a:endParaRPr lang="en-GB" sz="2500" b="1" i="1" dirty="0" smtClean="0">
              <a:solidFill>
                <a:srgbClr val="FF0000"/>
              </a:solidFill>
              <a:latin typeface="+mj-lt"/>
            </a:endParaRPr>
          </a:p>
          <a:p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Formation of JAP and consolidation of CORD – fragmentation of political parties – or is it panacea </a:t>
            </a:r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for countering </a:t>
            </a:r>
            <a:r>
              <a:rPr lang="en-GB" sz="2500" b="1" dirty="0" smtClean="0">
                <a:solidFill>
                  <a:srgbClr val="0070C0"/>
                </a:solidFill>
                <a:latin typeface="+mj-lt"/>
              </a:rPr>
              <a:t>negative ethnicity?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GB" sz="4400" dirty="0" err="1" smtClean="0">
                <a:solidFill>
                  <a:srgbClr val="0070C0"/>
                </a:solidFill>
              </a:rPr>
              <a:t>Contd</a:t>
            </a:r>
            <a:endParaRPr lang="en-GB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/>
          <a:lstStyle/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Stalled implementation of the TJRC – </a:t>
            </a:r>
            <a:r>
              <a:rPr lang="en-GB" sz="2400" b="1" i="1" dirty="0" smtClean="0">
                <a:solidFill>
                  <a:srgbClr val="FF0000"/>
                </a:solidFill>
                <a:latin typeface="+mj-lt"/>
              </a:rPr>
              <a:t>ingredients for violence and injustice still intact – a healing Nation or a frozen one?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Supremacist, Incoherent &amp; conflicting Legislature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Supremacy Battles and Growing clamour for County Governor’s seat 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Politicization of inter-county and inter-constituency/ward boundary rows – political gymnastics to expand or contract voter base  i.e. </a:t>
            </a:r>
            <a:r>
              <a:rPr lang="en-GB" sz="2400" b="1" dirty="0" err="1" smtClean="0">
                <a:solidFill>
                  <a:srgbClr val="0070C0"/>
                </a:solidFill>
                <a:latin typeface="+mj-lt"/>
              </a:rPr>
              <a:t>Narok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en-GB" sz="2400" b="1" dirty="0" err="1" smtClean="0">
                <a:solidFill>
                  <a:srgbClr val="0070C0"/>
                </a:solidFill>
                <a:latin typeface="+mj-lt"/>
              </a:rPr>
              <a:t>Meru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/</a:t>
            </a:r>
            <a:r>
              <a:rPr lang="en-GB" sz="2400" b="1" dirty="0" err="1" smtClean="0">
                <a:solidFill>
                  <a:srgbClr val="0070C0"/>
                </a:solidFill>
                <a:latin typeface="+mj-lt"/>
              </a:rPr>
              <a:t>Isiolo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en-GB" sz="2400" b="1" dirty="0" err="1" smtClean="0">
                <a:solidFill>
                  <a:srgbClr val="0070C0"/>
                </a:solidFill>
                <a:latin typeface="+mj-lt"/>
              </a:rPr>
              <a:t>Laikipia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/</a:t>
            </a:r>
            <a:r>
              <a:rPr lang="en-GB" sz="2400" b="1" dirty="0" err="1" smtClean="0">
                <a:solidFill>
                  <a:srgbClr val="0070C0"/>
                </a:solidFill>
                <a:latin typeface="+mj-lt"/>
              </a:rPr>
              <a:t>Samburu</a:t>
            </a:r>
            <a:endParaRPr lang="en-GB" sz="2400" b="1" dirty="0" smtClean="0">
              <a:solidFill>
                <a:srgbClr val="0070C0"/>
              </a:solidFill>
              <a:latin typeface="+mj-lt"/>
            </a:endParaRP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Rising Hate Speech and exclusionary political incitements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Inadequate/failed/aborted institutional reform (security &amp; judiciary) 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High-level corruption and crisis of public confidence in judiciary &amp; IEBC (?) - electoral petitions in 2017? </a:t>
            </a:r>
          </a:p>
          <a:p>
            <a:endParaRPr lang="en-GB" sz="2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US" sz="4800" dirty="0" smtClean="0">
                <a:solidFill>
                  <a:srgbClr val="0070C0"/>
                </a:solidFill>
              </a:rPr>
              <a:t>Devolution: Benefits &amp; Fears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983832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+mj-lt"/>
              </a:rPr>
              <a:t>Despite teething problems, devolution progress in a number of counties, has began to address developmental inequalities and cure feelings of marginalization</a:t>
            </a:r>
          </a:p>
          <a:p>
            <a:r>
              <a:rPr lang="en-US" b="1" dirty="0" smtClean="0">
                <a:solidFill>
                  <a:srgbClr val="0070C0"/>
                </a:solidFill>
                <a:latin typeface="+mj-lt"/>
              </a:rPr>
              <a:t>However, devolution has polarized communities along ethnic/clan lines and worsened corruption, exclusion, tribalism, nepotism and discrimination.</a:t>
            </a:r>
          </a:p>
          <a:p>
            <a:r>
              <a:rPr lang="en-US" b="1" dirty="0" smtClean="0">
                <a:solidFill>
                  <a:srgbClr val="0070C0"/>
                </a:solidFill>
                <a:latin typeface="+mj-lt"/>
              </a:rPr>
              <a:t>NCIC’s ethnic audit revealed that only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36% </a:t>
            </a:r>
            <a:r>
              <a:rPr lang="en-US" b="1" dirty="0" smtClean="0">
                <a:solidFill>
                  <a:srgbClr val="0070C0"/>
                </a:solidFill>
                <a:latin typeface="+mj-lt"/>
              </a:rPr>
              <a:t>of counties (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17 </a:t>
            </a:r>
            <a:r>
              <a:rPr lang="en-US" b="1" dirty="0" smtClean="0">
                <a:solidFill>
                  <a:srgbClr val="0070C0"/>
                </a:solidFill>
                <a:latin typeface="+mj-lt"/>
              </a:rPr>
              <a:t>out of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47</a:t>
            </a:r>
            <a:r>
              <a:rPr lang="en-US" b="1" dirty="0" smtClean="0">
                <a:solidFill>
                  <a:srgbClr val="0070C0"/>
                </a:solidFill>
                <a:latin typeface="+mj-lt"/>
              </a:rPr>
              <a:t>) have complied with the County Governments Act and NCI Act requiring that not more than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70% </a:t>
            </a:r>
            <a:r>
              <a:rPr lang="en-US" b="1" dirty="0" smtClean="0">
                <a:solidFill>
                  <a:srgbClr val="0070C0"/>
                </a:solidFill>
                <a:latin typeface="+mj-lt"/>
              </a:rPr>
              <a:t>of public service jobs go to the dominant community.</a:t>
            </a:r>
            <a:endParaRPr lang="en-US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0B6-F021-412A-AEB7-70AF4A8ABF7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r>
              <a:rPr lang="en-GB" sz="4400" dirty="0" smtClean="0">
                <a:solidFill>
                  <a:srgbClr val="0070C0"/>
                </a:solidFill>
              </a:rPr>
              <a:t>Socio-economic trends</a:t>
            </a:r>
            <a:endParaRPr lang="en-GB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544615"/>
          </a:xfrm>
        </p:spPr>
        <p:txBody>
          <a:bodyPr/>
          <a:lstStyle/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Poverty levels -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Almost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50%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of the country falls below the World Bank poverty line, life expectancy teeters at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57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 years.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Unemployment rate 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40%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16 m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Kenyans unemployed) &amp; 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80%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are youth (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12.8 m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). 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Class and Regional Inequalities – inhibits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social cohesion in Kenya.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Nairobi’s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 HDI (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0.773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) similar to high HDI countries i.e. Seychelles (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0.773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) and Mexico (0.770).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Central region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0.637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) similar to medium HDI countries like Egypt (0.644) and Botswana (0.633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),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Northern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region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registered (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0.417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). 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High public debt, rising c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ost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of living and high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cost of basic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commodities – 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hurts the poor &amp; unemployed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Rising National Debt &amp; Bank Interests Regime – </a:t>
            </a:r>
            <a:r>
              <a:rPr lang="en-GB" sz="2400" b="1" i="1" dirty="0" smtClean="0">
                <a:solidFill>
                  <a:srgbClr val="0070C0"/>
                </a:solidFill>
                <a:latin typeface="+mj-lt"/>
              </a:rPr>
              <a:t>shrinking employments, economic and social stress 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endParaRPr lang="en-GB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sz="4400" dirty="0" smtClean="0">
                <a:solidFill>
                  <a:srgbClr val="0070C0"/>
                </a:solidFill>
              </a:rPr>
              <a:t>Dynamics of Peace and Security </a:t>
            </a:r>
            <a:endParaRPr lang="en-GB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544616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Relative Peace</a:t>
            </a:r>
          </a:p>
          <a:p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Localized terror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attacks, armed violence, inter-community and inter-clan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conflicts and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cross-border attacks/tensions  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Deaths: Between 2010-2014,violence claimed 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3060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 lives (Kenya Human Rights &amp; Equality Commission, 2014).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Increasing number of hotspot counties 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(19)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&amp; high likelihood of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election-related violence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in 2017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Recurrent violence among pastoral communities – pre-election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violence &amp; displacements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before voter registration?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Re-emergence of gangs/militias and ideologically &amp; economically-driven recruitments of unemployed youths into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terror networks </a:t>
            </a:r>
            <a:r>
              <a:rPr lang="en-GB" sz="2400" b="1" dirty="0" err="1" smtClean="0">
                <a:solidFill>
                  <a:srgbClr val="0070C0"/>
                </a:solidFill>
                <a:latin typeface="+mj-lt"/>
              </a:rPr>
              <a:t>i.e.Al-qaeda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and ISIS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Non-inclusivity in recruitments at national (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3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communities take more than 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50%) 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&amp; only </a:t>
            </a: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17/47</a:t>
            </a:r>
            <a:r>
              <a:rPr lang="en-GB" sz="2400" b="1" dirty="0" smtClean="0">
                <a:solidFill>
                  <a:srgbClr val="0070C0"/>
                </a:solidFill>
                <a:latin typeface="+mj-lt"/>
              </a:rPr>
              <a:t> counties inclusive. </a:t>
            </a:r>
          </a:p>
          <a:p>
            <a:pPr>
              <a:buNone/>
            </a:pPr>
            <a:endParaRPr lang="en-GB" sz="2400" dirty="0" smtClean="0">
              <a:solidFill>
                <a:srgbClr val="0070C0"/>
              </a:solidFill>
            </a:endParaRPr>
          </a:p>
          <a:p>
            <a:endParaRPr lang="en-GB" sz="2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/>
          <a:lstStyle/>
          <a:p>
            <a:r>
              <a:rPr lang="en-GB" sz="4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Contd</a:t>
            </a:r>
            <a:endParaRPr lang="en-GB" sz="4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229600" cy="5544616"/>
          </a:xfrm>
        </p:spPr>
        <p:txBody>
          <a:bodyPr/>
          <a:lstStyle/>
          <a:p>
            <a:r>
              <a:rPr lang="en-GB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Increasing terror attacks (400,000 pupils’ learning affected in NE) – raw materials for recruitment?</a:t>
            </a:r>
          </a:p>
          <a:p>
            <a:r>
              <a:rPr lang="en-GB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Amnesty offer relatively well-received – poor coordination and re-integration of returnees</a:t>
            </a:r>
          </a:p>
          <a:p>
            <a:r>
              <a:rPr lang="en-GB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Inadequate security sector reform (fears of go slow) and bystanders to crimes – </a:t>
            </a:r>
            <a:r>
              <a:rPr lang="en-GB" sz="2500" b="1" i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implications for 2017?</a:t>
            </a:r>
          </a:p>
          <a:p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Social tensions around extractive industries sites (Turkana, </a:t>
            </a:r>
            <a:r>
              <a:rPr lang="en-US" sz="2500" b="1" dirty="0" err="1" smtClean="0">
                <a:solidFill>
                  <a:srgbClr val="0070C0"/>
                </a:solidFill>
                <a:latin typeface="+mj-lt"/>
                <a:cs typeface="Arial" pitchFamily="34" charset="0"/>
              </a:rPr>
              <a:t>Kwale</a:t>
            </a: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70C0"/>
                </a:solidFill>
                <a:latin typeface="+mj-lt"/>
                <a:cs typeface="Arial" pitchFamily="34" charset="0"/>
              </a:rPr>
              <a:t>Taita</a:t>
            </a: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+mj-lt"/>
                <a:cs typeface="Arial" pitchFamily="34" charset="0"/>
              </a:rPr>
              <a:t>Taveta</a:t>
            </a: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70C0"/>
                </a:solidFill>
                <a:latin typeface="+mj-lt"/>
                <a:cs typeface="Arial" pitchFamily="34" charset="0"/>
              </a:rPr>
              <a:t>Mwingi</a:t>
            </a: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70C0"/>
                </a:solidFill>
                <a:latin typeface="+mj-lt"/>
                <a:cs typeface="Arial" pitchFamily="34" charset="0"/>
              </a:rPr>
              <a:t>Lamu</a:t>
            </a: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 etc)</a:t>
            </a:r>
          </a:p>
          <a:p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Slow passage of </a:t>
            </a:r>
            <a:r>
              <a:rPr lang="en-US" sz="2500" b="1" i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Extractive </a:t>
            </a:r>
            <a:r>
              <a:rPr lang="en-US" sz="2500" b="1" i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Industries Bill </a:t>
            </a:r>
            <a:r>
              <a:rPr lang="en-US" sz="25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– no appropriate mechanisms for resolving community grievances, revenue sharing and conflict management.</a:t>
            </a:r>
            <a:endParaRPr lang="en-GB" sz="2500" b="1" dirty="0" smtClean="0">
              <a:solidFill>
                <a:srgbClr val="0070C0"/>
              </a:solidFill>
              <a:latin typeface="+mj-lt"/>
              <a:cs typeface="Arial" pitchFamily="34" charset="0"/>
            </a:endParaRPr>
          </a:p>
          <a:p>
            <a:endParaRPr lang="en-GB" sz="2500" dirty="0" smtClean="0">
              <a:solidFill>
                <a:srgbClr val="0070C0"/>
              </a:solidFill>
              <a:latin typeface="+mj-lt"/>
              <a:cs typeface="Arial" pitchFamily="34" charset="0"/>
            </a:endParaRPr>
          </a:p>
          <a:p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5307</TotalTime>
  <Words>1030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A Situational Analysis of the Status of Cohesion in Kenya</vt:lpstr>
      <vt:lpstr>Wheels of Social Cohesion &amp; Integration</vt:lpstr>
      <vt:lpstr>Political Landscape</vt:lpstr>
      <vt:lpstr>Political Dynamics</vt:lpstr>
      <vt:lpstr>Contd</vt:lpstr>
      <vt:lpstr>Devolution: Benefits &amp; Fears</vt:lpstr>
      <vt:lpstr>Socio-economic trends</vt:lpstr>
      <vt:lpstr>Dynamics of Peace and Security </vt:lpstr>
      <vt:lpstr>Contd</vt:lpstr>
      <vt:lpstr>    ACHIEVEMENTS: SUCCESS STORIES</vt:lpstr>
      <vt:lpstr>Contd</vt:lpstr>
      <vt:lpstr>CHALLENGES &amp; LESSONS LEARNT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ADJUDICATING THE VERSE</dc:title>
  <dc:creator>Admin</dc:creator>
  <cp:lastModifiedBy>Comm Roba Sharamo</cp:lastModifiedBy>
  <cp:revision>731</cp:revision>
  <dcterms:created xsi:type="dcterms:W3CDTF">2012-02-16T07:53:28Z</dcterms:created>
  <dcterms:modified xsi:type="dcterms:W3CDTF">2016-02-17T04:16:21Z</dcterms:modified>
</cp:coreProperties>
</file>